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44" r:id="rId1"/>
  </p:sldMasterIdLst>
  <p:notesMasterIdLst>
    <p:notesMasterId r:id="rId33"/>
  </p:notesMasterIdLst>
  <p:handoutMasterIdLst>
    <p:handoutMasterId r:id="rId34"/>
  </p:handoutMasterIdLst>
  <p:sldIdLst>
    <p:sldId id="256" r:id="rId2"/>
    <p:sldId id="267" r:id="rId3"/>
    <p:sldId id="272" r:id="rId4"/>
    <p:sldId id="273" r:id="rId5"/>
    <p:sldId id="275" r:id="rId6"/>
    <p:sldId id="258" r:id="rId7"/>
    <p:sldId id="276" r:id="rId8"/>
    <p:sldId id="279" r:id="rId9"/>
    <p:sldId id="280" r:id="rId10"/>
    <p:sldId id="260" r:id="rId11"/>
    <p:sldId id="281" r:id="rId12"/>
    <p:sldId id="282" r:id="rId13"/>
    <p:sldId id="283" r:id="rId14"/>
    <p:sldId id="284" r:id="rId15"/>
    <p:sldId id="287" r:id="rId16"/>
    <p:sldId id="270" r:id="rId17"/>
    <p:sldId id="262" r:id="rId18"/>
    <p:sldId id="264" r:id="rId19"/>
    <p:sldId id="265" r:id="rId20"/>
    <p:sldId id="263" r:id="rId21"/>
    <p:sldId id="285" r:id="rId22"/>
    <p:sldId id="274" r:id="rId23"/>
    <p:sldId id="292" r:id="rId24"/>
    <p:sldId id="290" r:id="rId25"/>
    <p:sldId id="291" r:id="rId26"/>
    <p:sldId id="261" r:id="rId27"/>
    <p:sldId id="266" r:id="rId28"/>
    <p:sldId id="271" r:id="rId29"/>
    <p:sldId id="269" r:id="rId30"/>
    <p:sldId id="288" r:id="rId31"/>
    <p:sldId id="286" r:id="rId3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ヒラギノ角ゴ Pro W3" panose="020B0300000000000000" pitchFamily="34" charset="-128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235"/>
    <p:restoredTop sz="94597"/>
  </p:normalViewPr>
  <p:slideViewPr>
    <p:cSldViewPr snapToGrid="0" snapToObjects="1">
      <p:cViewPr varScale="1">
        <p:scale>
          <a:sx n="79" d="100"/>
          <a:sy n="79" d="100"/>
        </p:scale>
        <p:origin x="208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6AC58E-1C65-604A-BE0A-6A12E814FB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9F2091-1AAD-F349-B034-3B148EB068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870FA-A699-CF42-BE48-C815FB75B8D2}" type="datetimeFigureOut">
              <a:rPr lang="en-GB" smtClean="0"/>
              <a:t>20/02/2020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9811F5-7A37-B344-9254-A0CFBC9620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70323-538A-B841-956D-B752405764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0CFEC-2482-D342-B0FA-3C38AC7477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530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07621-B8F1-384E-BCED-240C3A88E6D8}" type="datetimeFigureOut">
              <a:rPr lang="nb-NO" smtClean="0"/>
              <a:t>20.02.2020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D8493-F003-774C-BC57-1B9833E3D59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57367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D8493-F003-774C-BC57-1B9833E3D59B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40634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D8493-F003-774C-BC57-1B9833E3D59B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53551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D8493-F003-774C-BC57-1B9833E3D59B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2796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D8493-F003-774C-BC57-1B9833E3D59B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27884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D8493-F003-774C-BC57-1B9833E3D59B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99952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D8493-F003-774C-BC57-1B9833E3D59B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67274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D8493-F003-774C-BC57-1B9833E3D59B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8697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D8493-F003-774C-BC57-1B9833E3D59B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89847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D8493-F003-774C-BC57-1B9833E3D59B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12373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D8493-F003-774C-BC57-1B9833E3D59B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9901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D8493-F003-774C-BC57-1B9833E3D59B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53840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D8493-F003-774C-BC57-1B9833E3D59B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53921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143000" y="2286000"/>
            <a:ext cx="7543800" cy="1143000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143000" y="3429000"/>
            <a:ext cx="7543800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315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E5BA86F3-1C16-084F-A26E-2A8837EDDF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BC8978-C733-BD46-B44E-7448C00278DE}" type="datetimeFigureOut">
              <a:rPr lang="nb-NO" smtClean="0"/>
              <a:t>20.02.2020</a:t>
            </a:fld>
            <a:endParaRPr lang="nb-NO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9946F11E-5520-AB4F-838F-B8A6C05259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7848C98E-B7C7-1C41-8E63-DFCE4861D3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641C4C-72F3-5349-88AD-4000862895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90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838200"/>
            <a:ext cx="192405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838200"/>
            <a:ext cx="561975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580F0229-09C3-9D46-81A1-9B907F82B4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BC8978-C733-BD46-B44E-7448C00278DE}" type="datetimeFigureOut">
              <a:rPr lang="nb-NO" smtClean="0"/>
              <a:t>20.02.2020</a:t>
            </a:fld>
            <a:endParaRPr lang="nb-NO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E3B4419-F9D3-B047-B6EA-AC691CD034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C6450CC9-0FF1-174B-A481-97D3A3D50C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641C4C-72F3-5349-88AD-4000862895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6624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3" y="618526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9"/>
            <a:ext cx="382952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9"/>
            <a:ext cx="382905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8978-C733-BD46-B44E-7448C00278DE}" type="datetimeFigureOut">
              <a:rPr lang="nb-NO" smtClean="0"/>
              <a:t>20.02.2020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41C4C-72F3-5349-88AD-4000862895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66085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E901440D-BEDA-174D-B802-B26A6AB59E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BC8978-C733-BD46-B44E-7448C00278DE}" type="datetimeFigureOut">
              <a:rPr lang="nb-NO" smtClean="0"/>
              <a:t>20.02.2020</a:t>
            </a:fld>
            <a:endParaRPr lang="nb-NO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FBC2B5CA-EBBE-1A4A-B938-C31E4C5282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4BA5E9C4-5241-9A48-9F9A-EDF991FD43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641C4C-72F3-5349-88AD-4000862895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07894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A5245666-F998-694C-ACB9-569057600B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BC8978-C733-BD46-B44E-7448C00278DE}" type="datetimeFigureOut">
              <a:rPr lang="nb-NO" smtClean="0"/>
              <a:t>20.02.2020</a:t>
            </a:fld>
            <a:endParaRPr lang="nb-NO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C34E6883-B59D-5649-A2AF-AA7D2FB5A1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D96D0573-A157-FD4D-A4C1-105FBEC2BA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641C4C-72F3-5349-88AD-4000862895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03781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981200"/>
            <a:ext cx="37719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981200"/>
            <a:ext cx="37719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32E60572-741B-E94E-A278-790DFBFFE4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BC8978-C733-BD46-B44E-7448C00278DE}" type="datetimeFigureOut">
              <a:rPr lang="nb-NO" smtClean="0"/>
              <a:t>20.02.2020</a:t>
            </a:fld>
            <a:endParaRPr lang="nb-NO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54DD6247-174A-2248-A905-39B2FD470F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B5C0E3AA-8186-B749-B739-2827CF6731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641C4C-72F3-5349-88AD-4000862895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20013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E0F128F4-F045-FE45-B19F-1C298B7736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BC8978-C733-BD46-B44E-7448C00278DE}" type="datetimeFigureOut">
              <a:rPr lang="nb-NO" smtClean="0"/>
              <a:t>20.02.2020</a:t>
            </a:fld>
            <a:endParaRPr lang="nb-NO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1D639200-1C8B-BA48-A310-8156B15E76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718596AC-7728-6741-8BAA-0242DF1D54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641C4C-72F3-5349-88AD-4000862895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92248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BB65386B-467F-F24D-BEEE-067195A2AC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BC8978-C733-BD46-B44E-7448C00278DE}" type="datetimeFigureOut">
              <a:rPr lang="nb-NO" smtClean="0"/>
              <a:t>20.02.2020</a:t>
            </a:fld>
            <a:endParaRPr lang="nb-NO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F4A2FF6-3671-0F4E-B9DD-63A9D64F73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6E9E10F-197F-2F47-A2C0-79F68BDBC6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641C4C-72F3-5349-88AD-4000862895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43036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>
            <a:extLst>
              <a:ext uri="{FF2B5EF4-FFF2-40B4-BE49-F238E27FC236}">
                <a16:creationId xmlns:a16="http://schemas.microsoft.com/office/drawing/2014/main" id="{EC709A18-07BC-7149-95A6-FA5F0F72AE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BC8978-C733-BD46-B44E-7448C00278DE}" type="datetimeFigureOut">
              <a:rPr lang="nb-NO" smtClean="0"/>
              <a:t>20.02.2020</a:t>
            </a:fld>
            <a:endParaRPr lang="nb-NO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52B7144-6FF0-904A-8D5E-35D767BE6E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4A04CDBA-1BAA-9345-AF1C-7B8B3D4205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641C4C-72F3-5349-88AD-4000862895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2206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99E42D99-007A-F249-87E7-4B411443A4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BC8978-C733-BD46-B44E-7448C00278DE}" type="datetimeFigureOut">
              <a:rPr lang="nb-NO" smtClean="0"/>
              <a:t>20.02.2020</a:t>
            </a:fld>
            <a:endParaRPr lang="nb-NO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B4BDBD62-2CA4-644C-B746-AD94EFD62C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BD7D1715-3616-734E-BF6E-C9E193E184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641C4C-72F3-5349-88AD-4000862895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61060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E99F0064-7EE4-8246-895D-F955631019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BC8978-C733-BD46-B44E-7448C00278DE}" type="datetimeFigureOut">
              <a:rPr lang="nb-NO" smtClean="0"/>
              <a:t>20.02.2020</a:t>
            </a:fld>
            <a:endParaRPr lang="nb-NO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0E04FD6E-56E7-F540-85C5-03037E55EA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39D0C9BF-C50B-8844-9C23-02234DB00E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641C4C-72F3-5349-88AD-4000862895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1809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>
            <a:extLst>
              <a:ext uri="{FF2B5EF4-FFF2-40B4-BE49-F238E27FC236}">
                <a16:creationId xmlns:a16="http://schemas.microsoft.com/office/drawing/2014/main" id="{44B374C9-28FA-7448-BF44-6234FBCEB4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838200"/>
            <a:ext cx="7696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b-NO"/>
              <a:t>Click to edit Master title style</a:t>
            </a:r>
          </a:p>
        </p:txBody>
      </p:sp>
      <p:sp>
        <p:nvSpPr>
          <p:cNvPr id="1027" name="Rectangle 8">
            <a:extLst>
              <a:ext uri="{FF2B5EF4-FFF2-40B4-BE49-F238E27FC236}">
                <a16:creationId xmlns:a16="http://schemas.microsoft.com/office/drawing/2014/main" id="{9694D29E-751F-5740-B0CD-862E34A0BF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981200"/>
            <a:ext cx="7696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b-NO"/>
              <a:t>Click to edit Master text styles</a:t>
            </a:r>
          </a:p>
          <a:p>
            <a:pPr lvl="1"/>
            <a:r>
              <a:rPr lang="en-US" altLang="nb-NO"/>
              <a:t>Second level</a:t>
            </a:r>
          </a:p>
          <a:p>
            <a:pPr lvl="2"/>
            <a:r>
              <a:rPr lang="en-US" altLang="nb-NO"/>
              <a:t>Third level</a:t>
            </a:r>
          </a:p>
          <a:p>
            <a:pPr lvl="3"/>
            <a:r>
              <a:rPr lang="en-US" altLang="nb-NO"/>
              <a:t>Fourth level</a:t>
            </a:r>
          </a:p>
          <a:p>
            <a:pPr lvl="4"/>
            <a:r>
              <a:rPr lang="en-US" altLang="nb-NO"/>
              <a:t>Fifth level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BAADAE92-ED32-C44B-9677-FB900782B85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90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900">
                <a:latin typeface="Arial" charset="0"/>
                <a:ea typeface="ヒラギノ角ゴ Pro W3" charset="-128"/>
                <a:cs typeface="ヒラギノ角ゴ Pro W3" charset="-128"/>
              </a:defRPr>
            </a:lvl1pPr>
          </a:lstStyle>
          <a:p>
            <a:fld id="{A1BC8978-C733-BD46-B44E-7448C00278DE}" type="datetimeFigureOut">
              <a:rPr lang="nb-NO" smtClean="0"/>
              <a:t>20.02.2020</a:t>
            </a:fld>
            <a:endParaRPr lang="nb-NO"/>
          </a:p>
        </p:txBody>
      </p:sp>
      <p:sp>
        <p:nvSpPr>
          <p:cNvPr id="1035" name="Rectangle 11">
            <a:extLst>
              <a:ext uri="{FF2B5EF4-FFF2-40B4-BE49-F238E27FC236}">
                <a16:creationId xmlns:a16="http://schemas.microsoft.com/office/drawing/2014/main" id="{4804A316-ACC2-DB40-8718-0643F683CBC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0" y="6248400"/>
            <a:ext cx="480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900">
                <a:latin typeface="Arial" charset="0"/>
                <a:ea typeface="ヒラギノ角ゴ Pro W3" charset="-128"/>
                <a:cs typeface="ヒラギノ角ゴ Pro W3" charset="-128"/>
              </a:defRPr>
            </a:lvl1pPr>
          </a:lstStyle>
          <a:p>
            <a:endParaRPr lang="nb-NO"/>
          </a:p>
        </p:txBody>
      </p:sp>
      <p:sp>
        <p:nvSpPr>
          <p:cNvPr id="1036" name="Rectangle 12">
            <a:extLst>
              <a:ext uri="{FF2B5EF4-FFF2-40B4-BE49-F238E27FC236}">
                <a16:creationId xmlns:a16="http://schemas.microsoft.com/office/drawing/2014/main" id="{5619D851-2552-744F-A972-72DCBED8518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01000" y="6248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900"/>
            </a:lvl1pPr>
          </a:lstStyle>
          <a:p>
            <a:fld id="{E2641C4C-72F3-5349-88AD-400086289542}" type="slidenum">
              <a:rPr lang="nb-NO" smtClean="0"/>
              <a:t>‹#›</a:t>
            </a:fld>
            <a:endParaRPr lang="nb-NO"/>
          </a:p>
        </p:txBody>
      </p:sp>
      <p:pic>
        <p:nvPicPr>
          <p:cNvPr id="1031" name="Picture 7" descr="MN_IMBV_A_ENG.png">
            <a:extLst>
              <a:ext uri="{FF2B5EF4-FFF2-40B4-BE49-F238E27FC236}">
                <a16:creationId xmlns:a16="http://schemas.microsoft.com/office/drawing/2014/main" id="{51A77495-9E29-4842-8E0E-0969CFDBB4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1775"/>
            <a:ext cx="318611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0017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5" r:id="rId1"/>
    <p:sldLayoutId id="2147484146" r:id="rId2"/>
    <p:sldLayoutId id="2147484147" r:id="rId3"/>
    <p:sldLayoutId id="2147484148" r:id="rId4"/>
    <p:sldLayoutId id="2147484149" r:id="rId5"/>
    <p:sldLayoutId id="2147484150" r:id="rId6"/>
    <p:sldLayoutId id="2147484151" r:id="rId7"/>
    <p:sldLayoutId id="2147484152" r:id="rId8"/>
    <p:sldLayoutId id="2147484153" r:id="rId9"/>
    <p:sldLayoutId id="2147484154" r:id="rId10"/>
    <p:sldLayoutId id="2147484155" r:id="rId11"/>
    <p:sldLayoutId id="2147484156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czech/gappa/wiki/Phylogenetic-Placemen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czech/gappa/wiki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bdas/epa-ng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czech/gappa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F29AC-19DB-1946-9672-46EC326095A0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Phylogeny - Evolutionary placement algorithm</a:t>
            </a:r>
            <a:endParaRPr lang="nb-NO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09CC6E-A055-4F48-95B3-C03480BC7040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1143000" y="3701956"/>
            <a:ext cx="7543800" cy="1752600"/>
          </a:xfrm>
        </p:spPr>
        <p:txBody>
          <a:bodyPr/>
          <a:lstStyle/>
          <a:p>
            <a:r>
              <a:rPr lang="nb-NO" dirty="0"/>
              <a:t>Anders K. Krabberød</a:t>
            </a:r>
          </a:p>
          <a:p>
            <a:r>
              <a:rPr lang="nb-NO" dirty="0" err="1"/>
              <a:t>a.k.krabberod@ibv.</a:t>
            </a:r>
            <a:r>
              <a:rPr lang="nb-NO" err="1"/>
              <a:t>uio</a:t>
            </a:r>
            <a:r>
              <a:rPr lang="nb-NO"/>
              <a:t>.n</a:t>
            </a:r>
            <a:r>
              <a:rPr lang="nb-NO" dirty="0"/>
              <a:t>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80771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BA1CA-3286-9F41-A6B0-4A574135F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How EPA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FEACA-30FB-C542-A4D7-FB894D5919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0" y="2367099"/>
            <a:ext cx="3829520" cy="365778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Query sequences</a:t>
            </a:r>
            <a:r>
              <a:rPr lang="en-GB" dirty="0"/>
              <a:t> are placed on a reference tree individually by a searching algorithm that tries to find the branch with the best likelihood for the query one at the time.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chemeClr val="bg1"/>
                </a:solidFill>
              </a:rPr>
              <a:t>Since this is done individually for each sequence it is easy to do parallelisation</a:t>
            </a:r>
          </a:p>
          <a:p>
            <a:pPr>
              <a:lnSpc>
                <a:spcPct val="120000"/>
              </a:lnSpc>
            </a:pPr>
            <a:endParaRPr lang="nb-NO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DE6AFB9-B8E9-FC45-BF19-D386B4ECA03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961707" y="2892108"/>
            <a:ext cx="3659523" cy="2248227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F5CF8-8425-D94D-843E-F30FE104B135}"/>
              </a:ext>
            </a:extLst>
          </p:cNvPr>
          <p:cNvCxnSpPr>
            <a:cxnSpLocks/>
          </p:cNvCxnSpPr>
          <p:nvPr/>
        </p:nvCxnSpPr>
        <p:spPr bwMode="auto">
          <a:xfrm>
            <a:off x="6760119" y="3146732"/>
            <a:ext cx="0" cy="90059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FB9F436-0BA5-3E45-A115-959D3529D9BD}"/>
              </a:ext>
            </a:extLst>
          </p:cNvPr>
          <p:cNvSpPr txBox="1"/>
          <p:nvPr/>
        </p:nvSpPr>
        <p:spPr>
          <a:xfrm>
            <a:off x="6165517" y="2361970"/>
            <a:ext cx="1189203" cy="90059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</a:rPr>
              <a:t>Query</a:t>
            </a:r>
          </a:p>
          <a:p>
            <a:pPr algn="ctr"/>
            <a:r>
              <a:rPr lang="en-GB" sz="1400" dirty="0">
                <a:solidFill>
                  <a:srgbClr val="FF0000"/>
                </a:solidFill>
              </a:rPr>
              <a:t>Sequence </a:t>
            </a:r>
          </a:p>
          <a:p>
            <a:pPr algn="ctr"/>
            <a:r>
              <a:rPr lang="en-GB" sz="1400" dirty="0">
                <a:solidFill>
                  <a:srgbClr val="FF0000"/>
                </a:solidFill>
              </a:rPr>
              <a:t>OTU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A60026-0688-8342-AEFB-1846FF938D8B}"/>
              </a:ext>
            </a:extLst>
          </p:cNvPr>
          <p:cNvSpPr txBox="1"/>
          <p:nvPr/>
        </p:nvSpPr>
        <p:spPr>
          <a:xfrm>
            <a:off x="4990098" y="3066663"/>
            <a:ext cx="243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F45E80-0A10-A34D-A5CC-17A7531E9106}"/>
              </a:ext>
            </a:extLst>
          </p:cNvPr>
          <p:cNvSpPr txBox="1"/>
          <p:nvPr/>
        </p:nvSpPr>
        <p:spPr>
          <a:xfrm>
            <a:off x="4766670" y="4914780"/>
            <a:ext cx="243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D1B586-386C-434E-864E-72721DCF9F1A}"/>
              </a:ext>
            </a:extLst>
          </p:cNvPr>
          <p:cNvSpPr txBox="1"/>
          <p:nvPr/>
        </p:nvSpPr>
        <p:spPr>
          <a:xfrm>
            <a:off x="8499310" y="2866608"/>
            <a:ext cx="243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6BE130-20A9-5540-8F1D-878BED90CAB1}"/>
              </a:ext>
            </a:extLst>
          </p:cNvPr>
          <p:cNvSpPr txBox="1"/>
          <p:nvPr/>
        </p:nvSpPr>
        <p:spPr>
          <a:xfrm>
            <a:off x="8265079" y="4614128"/>
            <a:ext cx="243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AADB4C-0475-914F-94D9-BA2D643D92DE}"/>
              </a:ext>
            </a:extLst>
          </p:cNvPr>
          <p:cNvSpPr txBox="1"/>
          <p:nvPr/>
        </p:nvSpPr>
        <p:spPr>
          <a:xfrm>
            <a:off x="5751024" y="4873670"/>
            <a:ext cx="1945611" cy="5491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GB" dirty="0"/>
              <a:t>Have to calculate branch length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4352561-6C82-3E44-ABB6-F6372CDB037A}"/>
              </a:ext>
            </a:extLst>
          </p:cNvPr>
          <p:cNvCxnSpPr>
            <a:cxnSpLocks/>
          </p:cNvCxnSpPr>
          <p:nvPr/>
        </p:nvCxnSpPr>
        <p:spPr bwMode="auto">
          <a:xfrm flipV="1">
            <a:off x="6370320" y="4047327"/>
            <a:ext cx="0" cy="8263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9BF46D4-343C-784A-B9F2-B2A3042FD697}"/>
              </a:ext>
            </a:extLst>
          </p:cNvPr>
          <p:cNvCxnSpPr>
            <a:cxnSpLocks/>
          </p:cNvCxnSpPr>
          <p:nvPr/>
        </p:nvCxnSpPr>
        <p:spPr bwMode="auto">
          <a:xfrm flipV="1">
            <a:off x="6525491" y="3823809"/>
            <a:ext cx="198339" cy="10498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723FC4E-60C7-844A-829B-BB14B84C47E4}"/>
              </a:ext>
            </a:extLst>
          </p:cNvPr>
          <p:cNvCxnSpPr>
            <a:cxnSpLocks/>
          </p:cNvCxnSpPr>
          <p:nvPr/>
        </p:nvCxnSpPr>
        <p:spPr bwMode="auto">
          <a:xfrm flipV="1">
            <a:off x="7170687" y="4047327"/>
            <a:ext cx="0" cy="8263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B7221E4-A89D-3247-8BA5-6A1143856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517" y="1179787"/>
            <a:ext cx="1729951" cy="105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8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" grpId="0"/>
      <p:bldP spid="24" grpId="0"/>
      <p:bldP spid="25" grpId="0"/>
      <p:bldP spid="26" grpId="0"/>
      <p:bldP spid="27" grpId="0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BA1CA-3286-9F41-A6B0-4A574135F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How EPA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FEACA-30FB-C542-A4D7-FB894D5919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0" y="2367099"/>
            <a:ext cx="3829520" cy="365778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Query sequences</a:t>
            </a:r>
            <a:r>
              <a:rPr lang="en-GB" dirty="0"/>
              <a:t> are placed on a reference tree individually by a searching algorithm that tries to find the branch with the best likelihood for the query one at the time.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chemeClr val="bg1"/>
                </a:solidFill>
              </a:rPr>
              <a:t>Since this is done individually for each sequence it is easy to do parallelisation</a:t>
            </a:r>
          </a:p>
          <a:p>
            <a:pPr>
              <a:lnSpc>
                <a:spcPct val="120000"/>
              </a:lnSpc>
            </a:pPr>
            <a:endParaRPr lang="nb-NO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DE6AFB9-B8E9-FC45-BF19-D386B4ECA03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961707" y="2892108"/>
            <a:ext cx="3659523" cy="2248227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F5CF8-8425-D94D-843E-F30FE104B135}"/>
              </a:ext>
            </a:extLst>
          </p:cNvPr>
          <p:cNvCxnSpPr>
            <a:cxnSpLocks/>
          </p:cNvCxnSpPr>
          <p:nvPr/>
        </p:nvCxnSpPr>
        <p:spPr bwMode="auto">
          <a:xfrm flipH="1">
            <a:off x="5872480" y="3146732"/>
            <a:ext cx="887639" cy="60230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FB9F436-0BA5-3E45-A115-959D3529D9BD}"/>
              </a:ext>
            </a:extLst>
          </p:cNvPr>
          <p:cNvSpPr txBox="1"/>
          <p:nvPr/>
        </p:nvSpPr>
        <p:spPr>
          <a:xfrm>
            <a:off x="6165517" y="2361970"/>
            <a:ext cx="1189203" cy="90059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</a:rPr>
              <a:t>Query</a:t>
            </a:r>
          </a:p>
          <a:p>
            <a:pPr algn="ctr"/>
            <a:r>
              <a:rPr lang="en-GB" sz="1400" dirty="0">
                <a:solidFill>
                  <a:srgbClr val="FF0000"/>
                </a:solidFill>
              </a:rPr>
              <a:t>Sequence </a:t>
            </a:r>
          </a:p>
          <a:p>
            <a:pPr algn="ctr"/>
            <a:r>
              <a:rPr lang="en-GB" sz="1400" dirty="0">
                <a:solidFill>
                  <a:srgbClr val="FF0000"/>
                </a:solidFill>
              </a:rPr>
              <a:t>OTU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A60026-0688-8342-AEFB-1846FF938D8B}"/>
              </a:ext>
            </a:extLst>
          </p:cNvPr>
          <p:cNvSpPr txBox="1"/>
          <p:nvPr/>
        </p:nvSpPr>
        <p:spPr>
          <a:xfrm>
            <a:off x="4990098" y="3066663"/>
            <a:ext cx="243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F45E80-0A10-A34D-A5CC-17A7531E9106}"/>
              </a:ext>
            </a:extLst>
          </p:cNvPr>
          <p:cNvSpPr txBox="1"/>
          <p:nvPr/>
        </p:nvSpPr>
        <p:spPr>
          <a:xfrm>
            <a:off x="4766670" y="4914780"/>
            <a:ext cx="243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D1B586-386C-434E-864E-72721DCF9F1A}"/>
              </a:ext>
            </a:extLst>
          </p:cNvPr>
          <p:cNvSpPr txBox="1"/>
          <p:nvPr/>
        </p:nvSpPr>
        <p:spPr>
          <a:xfrm>
            <a:off x="8499310" y="2866608"/>
            <a:ext cx="243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6BE130-20A9-5540-8F1D-878BED90CAB1}"/>
              </a:ext>
            </a:extLst>
          </p:cNvPr>
          <p:cNvSpPr txBox="1"/>
          <p:nvPr/>
        </p:nvSpPr>
        <p:spPr>
          <a:xfrm>
            <a:off x="8265079" y="4614128"/>
            <a:ext cx="243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AADB4C-0475-914F-94D9-BA2D643D92DE}"/>
              </a:ext>
            </a:extLst>
          </p:cNvPr>
          <p:cNvSpPr txBox="1"/>
          <p:nvPr/>
        </p:nvSpPr>
        <p:spPr>
          <a:xfrm>
            <a:off x="5751024" y="4873670"/>
            <a:ext cx="1945611" cy="5491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GB" dirty="0"/>
              <a:t>Have to calculate branch length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4352561-6C82-3E44-ABB6-F6372CDB037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628640" y="3566160"/>
            <a:ext cx="741680" cy="13075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9BF46D4-343C-784A-B9F2-B2A3042FD69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984240" y="3931920"/>
            <a:ext cx="653959" cy="9296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98127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BA1CA-3286-9F41-A6B0-4A574135F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How EPA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FEACA-30FB-C542-A4D7-FB894D5919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0" y="2367099"/>
            <a:ext cx="3829520" cy="365778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Query sequences</a:t>
            </a:r>
            <a:r>
              <a:rPr lang="en-GB" dirty="0"/>
              <a:t> are placed on a reference tree individually by a searching algorithm that tries to find the branch with the best likelihood for the query one at the time.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chemeClr val="bg1"/>
                </a:solidFill>
              </a:rPr>
              <a:t>Since this is done individually for each sequence it is easy to do parallelisation</a:t>
            </a:r>
          </a:p>
          <a:p>
            <a:pPr>
              <a:lnSpc>
                <a:spcPct val="120000"/>
              </a:lnSpc>
            </a:pPr>
            <a:endParaRPr lang="nb-NO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DE6AFB9-B8E9-FC45-BF19-D386B4ECA03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961707" y="2892108"/>
            <a:ext cx="3659523" cy="2248227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F5CF8-8425-D94D-843E-F30FE104B135}"/>
              </a:ext>
            </a:extLst>
          </p:cNvPr>
          <p:cNvCxnSpPr>
            <a:cxnSpLocks/>
          </p:cNvCxnSpPr>
          <p:nvPr/>
        </p:nvCxnSpPr>
        <p:spPr bwMode="auto">
          <a:xfrm>
            <a:off x="6760120" y="3146732"/>
            <a:ext cx="1235800" cy="41942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FB9F436-0BA5-3E45-A115-959D3529D9BD}"/>
              </a:ext>
            </a:extLst>
          </p:cNvPr>
          <p:cNvSpPr txBox="1"/>
          <p:nvPr/>
        </p:nvSpPr>
        <p:spPr>
          <a:xfrm>
            <a:off x="6165517" y="2361970"/>
            <a:ext cx="1189203" cy="90059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</a:rPr>
              <a:t>Query</a:t>
            </a:r>
          </a:p>
          <a:p>
            <a:pPr algn="ctr"/>
            <a:r>
              <a:rPr lang="en-GB" sz="1400" dirty="0">
                <a:solidFill>
                  <a:srgbClr val="FF0000"/>
                </a:solidFill>
              </a:rPr>
              <a:t>Sequence </a:t>
            </a:r>
          </a:p>
          <a:p>
            <a:pPr algn="ctr"/>
            <a:r>
              <a:rPr lang="en-GB" sz="1400" dirty="0">
                <a:solidFill>
                  <a:srgbClr val="FF0000"/>
                </a:solidFill>
              </a:rPr>
              <a:t>OTU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A60026-0688-8342-AEFB-1846FF938D8B}"/>
              </a:ext>
            </a:extLst>
          </p:cNvPr>
          <p:cNvSpPr txBox="1"/>
          <p:nvPr/>
        </p:nvSpPr>
        <p:spPr>
          <a:xfrm>
            <a:off x="4990098" y="3066663"/>
            <a:ext cx="243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F45E80-0A10-A34D-A5CC-17A7531E9106}"/>
              </a:ext>
            </a:extLst>
          </p:cNvPr>
          <p:cNvSpPr txBox="1"/>
          <p:nvPr/>
        </p:nvSpPr>
        <p:spPr>
          <a:xfrm>
            <a:off x="4766670" y="4914780"/>
            <a:ext cx="243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D1B586-386C-434E-864E-72721DCF9F1A}"/>
              </a:ext>
            </a:extLst>
          </p:cNvPr>
          <p:cNvSpPr txBox="1"/>
          <p:nvPr/>
        </p:nvSpPr>
        <p:spPr>
          <a:xfrm>
            <a:off x="8499310" y="2866608"/>
            <a:ext cx="243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6BE130-20A9-5540-8F1D-878BED90CAB1}"/>
              </a:ext>
            </a:extLst>
          </p:cNvPr>
          <p:cNvSpPr txBox="1"/>
          <p:nvPr/>
        </p:nvSpPr>
        <p:spPr>
          <a:xfrm>
            <a:off x="8265079" y="4614128"/>
            <a:ext cx="243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AADB4C-0475-914F-94D9-BA2D643D92DE}"/>
              </a:ext>
            </a:extLst>
          </p:cNvPr>
          <p:cNvSpPr txBox="1"/>
          <p:nvPr/>
        </p:nvSpPr>
        <p:spPr>
          <a:xfrm>
            <a:off x="5751024" y="4873670"/>
            <a:ext cx="1945611" cy="5491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GB" dirty="0"/>
              <a:t>Have to calculate branch length</a:t>
            </a:r>
          </a:p>
        </p:txBody>
      </p:sp>
    </p:spTree>
    <p:extLst>
      <p:ext uri="{BB962C8B-B14F-4D97-AF65-F5344CB8AC3E}">
        <p14:creationId xmlns:p14="http://schemas.microsoft.com/office/powerpoint/2010/main" val="205006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23" grpId="0"/>
      <p:bldP spid="24" grpId="0"/>
      <p:bldP spid="25" grpId="0"/>
      <p:bldP spid="26" grpId="0"/>
      <p:bldP spid="27" grpId="0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BA1CA-3286-9F41-A6B0-4A574135F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How EPA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FEACA-30FB-C542-A4D7-FB894D5919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0" y="2367099"/>
            <a:ext cx="3829520" cy="365778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Query sequences</a:t>
            </a:r>
            <a:r>
              <a:rPr lang="en-GB" dirty="0"/>
              <a:t> are placed on a reference tree individually by a searching algorithm that tries to find the branch with the best likelihood for the query one at the time.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chemeClr val="bg1"/>
                </a:solidFill>
              </a:rPr>
              <a:t>Since this is done individually for each sequence it is easy to do parallelisation</a:t>
            </a:r>
          </a:p>
          <a:p>
            <a:pPr>
              <a:lnSpc>
                <a:spcPct val="120000"/>
              </a:lnSpc>
            </a:pPr>
            <a:endParaRPr lang="nb-NO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DE6AFB9-B8E9-FC45-BF19-D386B4ECA03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961707" y="2892108"/>
            <a:ext cx="3659523" cy="2248227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F5CF8-8425-D94D-843E-F30FE104B135}"/>
              </a:ext>
            </a:extLst>
          </p:cNvPr>
          <p:cNvCxnSpPr>
            <a:cxnSpLocks/>
            <a:stCxn id="10" idx="1"/>
          </p:cNvCxnSpPr>
          <p:nvPr/>
        </p:nvCxnSpPr>
        <p:spPr bwMode="auto">
          <a:xfrm>
            <a:off x="4961707" y="4016222"/>
            <a:ext cx="788943" cy="36735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FB9F436-0BA5-3E45-A115-959D3529D9BD}"/>
              </a:ext>
            </a:extLst>
          </p:cNvPr>
          <p:cNvSpPr txBox="1"/>
          <p:nvPr/>
        </p:nvSpPr>
        <p:spPr>
          <a:xfrm>
            <a:off x="6165517" y="2361970"/>
            <a:ext cx="1189203" cy="90059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</a:rPr>
              <a:t>Query</a:t>
            </a:r>
          </a:p>
          <a:p>
            <a:pPr algn="ctr"/>
            <a:r>
              <a:rPr lang="en-GB" sz="1400" dirty="0">
                <a:solidFill>
                  <a:srgbClr val="FF0000"/>
                </a:solidFill>
              </a:rPr>
              <a:t>Sequence </a:t>
            </a:r>
          </a:p>
          <a:p>
            <a:pPr algn="ctr"/>
            <a:r>
              <a:rPr lang="en-GB" sz="1400" dirty="0">
                <a:solidFill>
                  <a:srgbClr val="FF0000"/>
                </a:solidFill>
              </a:rPr>
              <a:t>OTU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A60026-0688-8342-AEFB-1846FF938D8B}"/>
              </a:ext>
            </a:extLst>
          </p:cNvPr>
          <p:cNvSpPr txBox="1"/>
          <p:nvPr/>
        </p:nvSpPr>
        <p:spPr>
          <a:xfrm>
            <a:off x="4990098" y="3066663"/>
            <a:ext cx="243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F45E80-0A10-A34D-A5CC-17A7531E9106}"/>
              </a:ext>
            </a:extLst>
          </p:cNvPr>
          <p:cNvSpPr txBox="1"/>
          <p:nvPr/>
        </p:nvSpPr>
        <p:spPr>
          <a:xfrm>
            <a:off x="4766670" y="4914780"/>
            <a:ext cx="243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D1B586-386C-434E-864E-72721DCF9F1A}"/>
              </a:ext>
            </a:extLst>
          </p:cNvPr>
          <p:cNvSpPr txBox="1"/>
          <p:nvPr/>
        </p:nvSpPr>
        <p:spPr>
          <a:xfrm>
            <a:off x="8499310" y="2866608"/>
            <a:ext cx="243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6BE130-20A9-5540-8F1D-878BED90CAB1}"/>
              </a:ext>
            </a:extLst>
          </p:cNvPr>
          <p:cNvSpPr txBox="1"/>
          <p:nvPr/>
        </p:nvSpPr>
        <p:spPr>
          <a:xfrm>
            <a:off x="8265079" y="4614128"/>
            <a:ext cx="243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AADB4C-0475-914F-94D9-BA2D643D92DE}"/>
              </a:ext>
            </a:extLst>
          </p:cNvPr>
          <p:cNvSpPr txBox="1"/>
          <p:nvPr/>
        </p:nvSpPr>
        <p:spPr>
          <a:xfrm>
            <a:off x="5751024" y="4873670"/>
            <a:ext cx="1945611" cy="5491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GB" dirty="0"/>
              <a:t>Have to calculate branch length</a:t>
            </a:r>
          </a:p>
        </p:txBody>
      </p:sp>
    </p:spTree>
    <p:extLst>
      <p:ext uri="{BB962C8B-B14F-4D97-AF65-F5344CB8AC3E}">
        <p14:creationId xmlns:p14="http://schemas.microsoft.com/office/powerpoint/2010/main" val="206143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23" grpId="0"/>
      <p:bldP spid="24" grpId="0"/>
      <p:bldP spid="25" grpId="0"/>
      <p:bldP spid="26" grpId="0"/>
      <p:bldP spid="27" grpId="0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BA1CA-3286-9F41-A6B0-4A574135F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How EPA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FEACA-30FB-C542-A4D7-FB894D5919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0" y="2367099"/>
            <a:ext cx="3829520" cy="365778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Query sequences</a:t>
            </a:r>
            <a:r>
              <a:rPr lang="en-GB" dirty="0"/>
              <a:t> are placed on a reference tree individually by a searching algorithm that tries to find the branch with the best likelihood for the query one at the time.</a:t>
            </a:r>
          </a:p>
          <a:p>
            <a:pPr>
              <a:lnSpc>
                <a:spcPct val="120000"/>
              </a:lnSpc>
            </a:pPr>
            <a:r>
              <a:rPr lang="en-GB" dirty="0"/>
              <a:t>Since this is done individually for each sequence it is easy to do parallelisation</a:t>
            </a:r>
          </a:p>
          <a:p>
            <a:pPr>
              <a:lnSpc>
                <a:spcPct val="120000"/>
              </a:lnSpc>
            </a:pPr>
            <a:endParaRPr lang="nb-NO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DE6AFB9-B8E9-FC45-BF19-D386B4ECA03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961707" y="2892108"/>
            <a:ext cx="3659523" cy="2248227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CF5CF8-8425-D94D-843E-F30FE104B135}"/>
              </a:ext>
            </a:extLst>
          </p:cNvPr>
          <p:cNvCxnSpPr>
            <a:cxnSpLocks/>
          </p:cNvCxnSpPr>
          <p:nvPr/>
        </p:nvCxnSpPr>
        <p:spPr bwMode="auto">
          <a:xfrm flipV="1">
            <a:off x="7865390" y="3796856"/>
            <a:ext cx="643529" cy="59480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FB9F436-0BA5-3E45-A115-959D3529D9BD}"/>
              </a:ext>
            </a:extLst>
          </p:cNvPr>
          <p:cNvSpPr txBox="1"/>
          <p:nvPr/>
        </p:nvSpPr>
        <p:spPr>
          <a:xfrm>
            <a:off x="6165517" y="2361970"/>
            <a:ext cx="1189203" cy="90059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</a:rPr>
              <a:t>Query</a:t>
            </a:r>
          </a:p>
          <a:p>
            <a:pPr algn="ctr"/>
            <a:r>
              <a:rPr lang="en-GB" sz="1400" dirty="0">
                <a:solidFill>
                  <a:srgbClr val="FF0000"/>
                </a:solidFill>
              </a:rPr>
              <a:t>Sequence </a:t>
            </a:r>
          </a:p>
          <a:p>
            <a:pPr algn="ctr"/>
            <a:r>
              <a:rPr lang="en-GB" sz="1400" dirty="0">
                <a:solidFill>
                  <a:srgbClr val="FF0000"/>
                </a:solidFill>
              </a:rPr>
              <a:t>OTU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A60026-0688-8342-AEFB-1846FF938D8B}"/>
              </a:ext>
            </a:extLst>
          </p:cNvPr>
          <p:cNvSpPr txBox="1"/>
          <p:nvPr/>
        </p:nvSpPr>
        <p:spPr>
          <a:xfrm>
            <a:off x="4990098" y="3066663"/>
            <a:ext cx="243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F45E80-0A10-A34D-A5CC-17A7531E9106}"/>
              </a:ext>
            </a:extLst>
          </p:cNvPr>
          <p:cNvSpPr txBox="1"/>
          <p:nvPr/>
        </p:nvSpPr>
        <p:spPr>
          <a:xfrm>
            <a:off x="4766670" y="4914780"/>
            <a:ext cx="243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D1B586-386C-434E-864E-72721DCF9F1A}"/>
              </a:ext>
            </a:extLst>
          </p:cNvPr>
          <p:cNvSpPr txBox="1"/>
          <p:nvPr/>
        </p:nvSpPr>
        <p:spPr>
          <a:xfrm>
            <a:off x="8499310" y="2866608"/>
            <a:ext cx="243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6BE130-20A9-5540-8F1D-878BED90CAB1}"/>
              </a:ext>
            </a:extLst>
          </p:cNvPr>
          <p:cNvSpPr txBox="1"/>
          <p:nvPr/>
        </p:nvSpPr>
        <p:spPr>
          <a:xfrm>
            <a:off x="8265079" y="4614128"/>
            <a:ext cx="243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AADB4C-0475-914F-94D9-BA2D643D92DE}"/>
              </a:ext>
            </a:extLst>
          </p:cNvPr>
          <p:cNvSpPr txBox="1"/>
          <p:nvPr/>
        </p:nvSpPr>
        <p:spPr>
          <a:xfrm>
            <a:off x="5751024" y="4873670"/>
            <a:ext cx="1945611" cy="5491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GB" dirty="0"/>
              <a:t>Have to calculate branch length</a:t>
            </a:r>
          </a:p>
        </p:txBody>
      </p:sp>
    </p:spTree>
    <p:extLst>
      <p:ext uri="{BB962C8B-B14F-4D97-AF65-F5344CB8AC3E}">
        <p14:creationId xmlns:p14="http://schemas.microsoft.com/office/powerpoint/2010/main" val="42841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23" grpId="0"/>
      <p:bldP spid="24" grpId="0"/>
      <p:bldP spid="25" grpId="0"/>
      <p:bldP spid="26" grpId="0"/>
      <p:bldP spid="27" grpId="0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76E09-763F-864E-884D-626EEF983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How EPA Works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6A00F-DFD6-7443-9AB2-4A883E351A9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One query sequence (OTU) can have several placemen</a:t>
            </a:r>
          </a:p>
          <a:p>
            <a:r>
              <a:rPr lang="en-GB" dirty="0"/>
              <a:t>The likelihood for all placements as well as the likelihood weight ratio (</a:t>
            </a:r>
            <a:r>
              <a:rPr lang="en-GB" dirty="0" err="1"/>
              <a:t>lwr</a:t>
            </a:r>
            <a:r>
              <a:rPr lang="en-GB" dirty="0"/>
              <a:t>) is reported for each OTU. 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04B2C-6A0C-6042-8471-C790CB0720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9987FB-7579-FE45-AEA0-491B6A9B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367" y="2953985"/>
            <a:ext cx="3696976" cy="225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36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0C27-6601-BE46-9377-CDB4FE34A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8310C-5433-D349-9297-C5370FBAE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931" y="2420762"/>
            <a:ext cx="7935036" cy="1763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A61EFC-BE81-AF48-BC04-12BECD4D2565}"/>
              </a:ext>
            </a:extLst>
          </p:cNvPr>
          <p:cNvSpPr txBox="1"/>
          <p:nvPr/>
        </p:nvSpPr>
        <p:spPr>
          <a:xfrm>
            <a:off x="998349" y="5829836"/>
            <a:ext cx="7935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hlinkClick r:id="rId3"/>
              </a:rPr>
              <a:t>https://github.com/lczech/gappa/wiki/Phylogenetic-Placement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53BAE-B4A0-9549-8256-41B5B21EB9F2}"/>
              </a:ext>
            </a:extLst>
          </p:cNvPr>
          <p:cNvSpPr txBox="1"/>
          <p:nvPr/>
        </p:nvSpPr>
        <p:spPr>
          <a:xfrm>
            <a:off x="998349" y="4276262"/>
            <a:ext cx="1414818" cy="6005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1000" dirty="0" err="1"/>
              <a:t>Sequencens</a:t>
            </a:r>
            <a:r>
              <a:rPr lang="en-GB" sz="1000" dirty="0"/>
              <a:t> from GenBank, Pr2 etc.</a:t>
            </a:r>
          </a:p>
          <a:p>
            <a:r>
              <a:rPr lang="en-GB" sz="1000" dirty="0"/>
              <a:t>Aligned with </a:t>
            </a:r>
            <a:r>
              <a:rPr lang="en-GB" sz="1000" dirty="0" err="1"/>
              <a:t>mafft</a:t>
            </a:r>
            <a:r>
              <a:rPr lang="en-GB" sz="1000" dirty="0"/>
              <a:t>, muscle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EBC881-FF6F-B04E-AC27-120FB357E522}"/>
              </a:ext>
            </a:extLst>
          </p:cNvPr>
          <p:cNvSpPr txBox="1"/>
          <p:nvPr/>
        </p:nvSpPr>
        <p:spPr>
          <a:xfrm>
            <a:off x="2351867" y="4276262"/>
            <a:ext cx="1197245" cy="46621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GB" sz="1000" dirty="0"/>
              <a:t>RAxML, IQ-tree, </a:t>
            </a:r>
            <a:r>
              <a:rPr lang="en-GB" sz="1000" dirty="0" err="1"/>
              <a:t>Phylobayes</a:t>
            </a:r>
            <a:r>
              <a:rPr lang="en-GB" sz="1000" dirty="0"/>
              <a:t> etc.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5EB5E-D844-ED4D-8A6A-B7FF818D092E}"/>
              </a:ext>
            </a:extLst>
          </p:cNvPr>
          <p:cNvSpPr txBox="1"/>
          <p:nvPr/>
        </p:nvSpPr>
        <p:spPr>
          <a:xfrm>
            <a:off x="3705386" y="4276262"/>
            <a:ext cx="1352825" cy="6005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1000" dirty="0"/>
              <a:t>Output from DADA2, </a:t>
            </a:r>
            <a:r>
              <a:rPr lang="en-GB" sz="1000" dirty="0" err="1"/>
              <a:t>usearch</a:t>
            </a:r>
            <a:r>
              <a:rPr lang="en-GB" sz="1000" dirty="0"/>
              <a:t>, swarm, Illumina data without clustering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42B13-19BD-B44F-8DD3-889F4E39877E}"/>
              </a:ext>
            </a:extLst>
          </p:cNvPr>
          <p:cNvSpPr txBox="1"/>
          <p:nvPr/>
        </p:nvSpPr>
        <p:spPr>
          <a:xfrm>
            <a:off x="5562600" y="4276262"/>
            <a:ext cx="1631794" cy="60053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GB" sz="1000" dirty="0"/>
              <a:t>- Short read alignment (</a:t>
            </a:r>
            <a:r>
              <a:rPr lang="en-GB" sz="1000" dirty="0" err="1"/>
              <a:t>mafft</a:t>
            </a:r>
            <a:r>
              <a:rPr lang="en-GB" sz="1000" dirty="0"/>
              <a:t>. </a:t>
            </a:r>
            <a:r>
              <a:rPr lang="en-GB" sz="1000" dirty="0" err="1"/>
              <a:t>PaPaRa</a:t>
            </a:r>
            <a:r>
              <a:rPr lang="en-GB" sz="1000" dirty="0"/>
              <a:t>)</a:t>
            </a:r>
          </a:p>
          <a:p>
            <a:r>
              <a:rPr lang="en-GB" sz="1000" dirty="0"/>
              <a:t>- EPA or </a:t>
            </a:r>
            <a:r>
              <a:rPr lang="en-GB" sz="1000" dirty="0" err="1"/>
              <a:t>pplacer</a:t>
            </a:r>
            <a:endParaRPr lang="en-GB" sz="1000" dirty="0"/>
          </a:p>
          <a:p>
            <a:endParaRPr lang="en-GB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AF0613-272B-7E45-934D-54C802ADBA69}"/>
              </a:ext>
            </a:extLst>
          </p:cNvPr>
          <p:cNvSpPr txBox="1"/>
          <p:nvPr/>
        </p:nvSpPr>
        <p:spPr>
          <a:xfrm>
            <a:off x="7691631" y="4276262"/>
            <a:ext cx="1361172" cy="60053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GB" sz="1000" dirty="0"/>
              <a:t>Post processing with </a:t>
            </a:r>
            <a:r>
              <a:rPr lang="en-GB" sz="1000" dirty="0" err="1"/>
              <a:t>Gappa</a:t>
            </a:r>
            <a:r>
              <a:rPr lang="en-GB" sz="1000" dirty="0"/>
              <a:t> (or Guppy, Genesis and others)</a:t>
            </a:r>
          </a:p>
        </p:txBody>
      </p:sp>
    </p:spTree>
    <p:extLst>
      <p:ext uri="{BB962C8B-B14F-4D97-AF65-F5344CB8AC3E}">
        <p14:creationId xmlns:p14="http://schemas.microsoft.com/office/powerpoint/2010/main" val="628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20671-5052-D546-8EE6-00B074229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634DB-EBBD-4548-8F1F-CA4616851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981200"/>
            <a:ext cx="7696200" cy="390144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Alignment with reference sequences for the reference tree</a:t>
            </a:r>
          </a:p>
          <a:p>
            <a:pPr lvl="1"/>
            <a:r>
              <a:rPr lang="en-GB" dirty="0"/>
              <a:t>Several programs: MAFFT (good for 18S in </a:t>
            </a:r>
            <a:r>
              <a:rPr lang="en-GB" dirty="0" err="1"/>
              <a:t>nt</a:t>
            </a:r>
            <a:r>
              <a:rPr lang="en-GB" dirty="0"/>
              <a:t>), Muscle (good for coding genes in aa)</a:t>
            </a:r>
          </a:p>
          <a:p>
            <a:r>
              <a:rPr lang="en-GB" dirty="0"/>
              <a:t>Reference tree.</a:t>
            </a:r>
          </a:p>
          <a:p>
            <a:pPr lvl="1"/>
            <a:r>
              <a:rPr lang="en-GB" dirty="0"/>
              <a:t>A tree where you want to place your own OTUs.</a:t>
            </a:r>
          </a:p>
          <a:p>
            <a:pPr lvl="1"/>
            <a:r>
              <a:rPr lang="en-GB" dirty="0"/>
              <a:t>Can be made to suit different needs.</a:t>
            </a:r>
          </a:p>
          <a:p>
            <a:pPr lvl="1"/>
            <a:r>
              <a:rPr lang="en-GB" dirty="0"/>
              <a:t>For instance a global tree with representatives from all major groups</a:t>
            </a:r>
          </a:p>
          <a:p>
            <a:pPr lvl="1"/>
            <a:r>
              <a:rPr lang="en-GB" dirty="0"/>
              <a:t>A tree specific for a phylogenetic group of interest</a:t>
            </a:r>
          </a:p>
          <a:p>
            <a:r>
              <a:rPr lang="en-GB" dirty="0"/>
              <a:t>The model used to infer the reference tree</a:t>
            </a:r>
          </a:p>
          <a:p>
            <a:r>
              <a:rPr lang="en-GB" dirty="0"/>
              <a:t>Alignment with the added OTUs</a:t>
            </a:r>
          </a:p>
          <a:p>
            <a:pPr lvl="1"/>
            <a:r>
              <a:rPr lang="en-GB" dirty="0" err="1"/>
              <a:t>Mafft</a:t>
            </a:r>
            <a:r>
              <a:rPr lang="en-GB" dirty="0"/>
              <a:t> --</a:t>
            </a:r>
            <a:r>
              <a:rPr lang="en-GB" dirty="0" err="1"/>
              <a:t>addfragment</a:t>
            </a:r>
            <a:r>
              <a:rPr lang="en-GB" dirty="0"/>
              <a:t>, </a:t>
            </a:r>
            <a:r>
              <a:rPr lang="en-GB" dirty="0" err="1"/>
              <a:t>PaPaRa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483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ECE5-D323-4B48-BD1D-991F6BF29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 – Reference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D2CE5-12C3-5645-A3CF-6262F3920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Reference tree</a:t>
            </a:r>
          </a:p>
          <a:p>
            <a:r>
              <a:rPr lang="en-GB" dirty="0"/>
              <a:t>Should consist of taxa relevant for your study</a:t>
            </a:r>
          </a:p>
          <a:p>
            <a:pPr lvl="1"/>
            <a:r>
              <a:rPr lang="en-GB" dirty="0"/>
              <a:t>Depends on the question you want answered</a:t>
            </a:r>
          </a:p>
          <a:p>
            <a:r>
              <a:rPr lang="en-GB" dirty="0"/>
              <a:t>Example :</a:t>
            </a:r>
          </a:p>
          <a:p>
            <a:pPr lvl="1"/>
            <a:r>
              <a:rPr lang="en-GB" dirty="0"/>
              <a:t>Alignment with </a:t>
            </a:r>
            <a:r>
              <a:rPr lang="en-GB" dirty="0" err="1"/>
              <a:t>mafft</a:t>
            </a:r>
            <a:r>
              <a:rPr lang="en-GB" dirty="0"/>
              <a:t> (</a:t>
            </a:r>
            <a:r>
              <a:rPr lang="en-GB" dirty="0" err="1"/>
              <a:t>linsi</a:t>
            </a:r>
            <a:r>
              <a:rPr lang="en-GB" dirty="0"/>
              <a:t> algorithm)</a:t>
            </a:r>
          </a:p>
          <a:p>
            <a:pPr lvl="1"/>
            <a:r>
              <a:rPr lang="en-GB" dirty="0"/>
              <a:t>Global phylogenetic tree with 331 taxa from the major eukaryotic groups, retrieved from GenBank</a:t>
            </a:r>
          </a:p>
          <a:p>
            <a:pPr lvl="1"/>
            <a:r>
              <a:rPr lang="en-GB" dirty="0"/>
              <a:t>Maximum likelihood tree made with RAxML, GTRGAMMA model and 300 bootstraps</a:t>
            </a:r>
          </a:p>
        </p:txBody>
      </p:sp>
    </p:spTree>
    <p:extLst>
      <p:ext uri="{BB962C8B-B14F-4D97-AF65-F5344CB8AC3E}">
        <p14:creationId xmlns:p14="http://schemas.microsoft.com/office/powerpoint/2010/main" val="288871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A3648-C691-FC4D-84CB-23A752F0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 – Reference tree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FB535E-D3AE-3842-B5CE-E3CB1A180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3341" y="1981200"/>
            <a:ext cx="5037318" cy="4561840"/>
          </a:xfrm>
        </p:spPr>
      </p:pic>
    </p:spTree>
    <p:extLst>
      <p:ext uri="{BB962C8B-B14F-4D97-AF65-F5344CB8AC3E}">
        <p14:creationId xmlns:p14="http://schemas.microsoft.com/office/powerpoint/2010/main" val="299962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1572-CD5B-1346-A472-9672189D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Evolutionary Placement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DB8EA-4F44-A049-8BA2-458C2E89D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981200"/>
            <a:ext cx="4357255" cy="41148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Phylogenetically identification of short 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query</a:t>
            </a:r>
            <a:r>
              <a:rPr lang="en-GB" dirty="0"/>
              <a:t>  sequences (</a:t>
            </a:r>
            <a:r>
              <a:rPr lang="en-GB" dirty="0" err="1"/>
              <a:t>illumina</a:t>
            </a:r>
            <a:r>
              <a:rPr lang="en-GB" dirty="0"/>
              <a:t>, 454 etc) using a set of full length reference sequences and a reference tree.</a:t>
            </a:r>
          </a:p>
          <a:p>
            <a:pPr>
              <a:lnSpc>
                <a:spcPct val="120000"/>
              </a:lnSpc>
            </a:pPr>
            <a:r>
              <a:rPr lang="en-GB" dirty="0"/>
              <a:t>Developed as an alternative to taxonomic assignment based on sequence identity (blast) or homology (</a:t>
            </a:r>
            <a:r>
              <a:rPr lang="en-GB" dirty="0" err="1"/>
              <a:t>hmmer</a:t>
            </a:r>
            <a:r>
              <a:rPr lang="en-GB" dirty="0"/>
              <a:t>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87A83-42E9-E645-8317-553EB667A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82" y="2233311"/>
            <a:ext cx="2479387" cy="361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6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20671-5052-D546-8EE6-00B074229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 – Add short sequences to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634DB-EBBD-4548-8F1F-CA4616851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Add the shorter OTUs</a:t>
            </a:r>
          </a:p>
          <a:p>
            <a:pPr lvl="1"/>
            <a:r>
              <a:rPr lang="en-GB" dirty="0" err="1">
                <a:solidFill>
                  <a:schemeClr val="accent2"/>
                </a:solidFill>
              </a:rPr>
              <a:t>mafft</a:t>
            </a:r>
            <a:r>
              <a:rPr lang="en-GB" dirty="0">
                <a:solidFill>
                  <a:schemeClr val="accent2"/>
                </a:solidFill>
              </a:rPr>
              <a:t> --</a:t>
            </a:r>
            <a:r>
              <a:rPr lang="en-GB" dirty="0" err="1">
                <a:solidFill>
                  <a:schemeClr val="accent2"/>
                </a:solidFill>
              </a:rPr>
              <a:t>addfragment</a:t>
            </a:r>
            <a:r>
              <a:rPr lang="en-GB" dirty="0">
                <a:solidFill>
                  <a:schemeClr val="accent2"/>
                </a:solidFill>
              </a:rPr>
              <a:t> OTUs input &gt;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9ED64-37A4-8746-A76B-50D6352BB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71" y="3963691"/>
            <a:ext cx="7894238" cy="249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49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20671-5052-D546-8EE6-00B074229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 – Place OTUs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ADC3CE7-7B42-3A49-BA04-105C04651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0600" y="1986366"/>
            <a:ext cx="4460284" cy="41148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RAxML reads the full alignment and the reference tree. </a:t>
            </a:r>
          </a:p>
          <a:p>
            <a:pPr>
              <a:lnSpc>
                <a:spcPct val="120000"/>
              </a:lnSpc>
            </a:pPr>
            <a:r>
              <a:rPr lang="en-GB" dirty="0"/>
              <a:t>The names of the reference sequences in the alignment and the tips in the tree have to be identical. </a:t>
            </a:r>
          </a:p>
          <a:p>
            <a:pPr>
              <a:lnSpc>
                <a:spcPct val="120000"/>
              </a:lnSpc>
            </a:pPr>
            <a:r>
              <a:rPr lang="en-GB" dirty="0"/>
              <a:t>RAxML then places the sequences  on the reference tree and calculates the likelihood of the placement.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9380D-0A29-BF4D-8767-A4B961907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50" y="2062262"/>
            <a:ext cx="3005996" cy="437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2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F667E-F6F0-CC44-A8CF-3E1D1096A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 : </a:t>
            </a:r>
            <a:r>
              <a:rPr lang="en-GB" dirty="0" err="1"/>
              <a:t>jplace</a:t>
            </a:r>
            <a:r>
              <a:rPr lang="en-GB" dirty="0"/>
              <a:t> file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E612EA-E1FF-1E4D-9872-395B76146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700" y="1981200"/>
            <a:ext cx="3937000" cy="3975100"/>
          </a:xfrm>
          <a:prstGeom prst="rect">
            <a:avLst/>
          </a:prstGeom>
          <a:ln>
            <a:noFill/>
          </a:ln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05BFAE0-E8CC-F047-9EF0-991833E86E6C}"/>
              </a:ext>
            </a:extLst>
          </p:cNvPr>
          <p:cNvGrpSpPr/>
          <p:nvPr/>
        </p:nvGrpSpPr>
        <p:grpSpPr>
          <a:xfrm>
            <a:off x="1107440" y="2184400"/>
            <a:ext cx="7711440" cy="433735"/>
            <a:chOff x="1107440" y="2184400"/>
            <a:chExt cx="7711440" cy="4337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E6D7EFE-C24E-434E-95C0-6B265B7580E7}"/>
                </a:ext>
              </a:extLst>
            </p:cNvPr>
            <p:cNvCxnSpPr/>
            <p:nvPr/>
          </p:nvCxnSpPr>
          <p:spPr bwMode="auto">
            <a:xfrm flipH="1">
              <a:off x="4785360" y="2418080"/>
              <a:ext cx="985520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EEF9726-9D70-644B-8FD4-4E9A43B33E6F}"/>
                </a:ext>
              </a:extLst>
            </p:cNvPr>
            <p:cNvSpPr/>
            <p:nvPr/>
          </p:nvSpPr>
          <p:spPr bwMode="auto">
            <a:xfrm>
              <a:off x="1107440" y="2184400"/>
              <a:ext cx="3545840" cy="34543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charset="-128"/>
                <a:cs typeface="ヒラギノ角ゴ Pro W3" charset="-12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788E34-5663-304C-885C-F2719FED41DF}"/>
                </a:ext>
              </a:extLst>
            </p:cNvPr>
            <p:cNvSpPr txBox="1"/>
            <p:nvPr/>
          </p:nvSpPr>
          <p:spPr>
            <a:xfrm>
              <a:off x="5770880" y="2218025"/>
              <a:ext cx="3048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The reference tree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F7FCB1-36BD-AE47-8954-DC1C962AD1C7}"/>
              </a:ext>
            </a:extLst>
          </p:cNvPr>
          <p:cNvGrpSpPr/>
          <p:nvPr/>
        </p:nvGrpSpPr>
        <p:grpSpPr>
          <a:xfrm>
            <a:off x="1107440" y="2529837"/>
            <a:ext cx="7711440" cy="1828803"/>
            <a:chOff x="1107440" y="2529837"/>
            <a:chExt cx="7711440" cy="182880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00F24F-93B0-7243-B5E2-53F3548D3386}"/>
                </a:ext>
              </a:extLst>
            </p:cNvPr>
            <p:cNvSpPr/>
            <p:nvPr/>
          </p:nvSpPr>
          <p:spPr bwMode="auto">
            <a:xfrm>
              <a:off x="1107440" y="2529837"/>
              <a:ext cx="3545840" cy="1828803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charset="-128"/>
                <a:cs typeface="ヒラギノ角ゴ Pro W3" charset="-128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E5A3CB0-E1B6-7D41-AD3A-27A2A81DAA44}"/>
                </a:ext>
              </a:extLst>
            </p:cNvPr>
            <p:cNvCxnSpPr/>
            <p:nvPr/>
          </p:nvCxnSpPr>
          <p:spPr bwMode="auto">
            <a:xfrm flipH="1">
              <a:off x="4754880" y="3444240"/>
              <a:ext cx="985520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073389-E9CB-854E-BC72-248EDF7EC5C5}"/>
                </a:ext>
              </a:extLst>
            </p:cNvPr>
            <p:cNvSpPr txBox="1"/>
            <p:nvPr/>
          </p:nvSpPr>
          <p:spPr>
            <a:xfrm>
              <a:off x="5770880" y="2854960"/>
              <a:ext cx="3048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Placement information for each query sequence. Each new entry starts with “p”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F3180C-07F2-F941-B6C1-AC81E1565212}"/>
              </a:ext>
            </a:extLst>
          </p:cNvPr>
          <p:cNvGrpSpPr/>
          <p:nvPr/>
        </p:nvGrpSpPr>
        <p:grpSpPr>
          <a:xfrm>
            <a:off x="1107440" y="4324294"/>
            <a:ext cx="7711440" cy="1015663"/>
            <a:chOff x="1107440" y="4324294"/>
            <a:chExt cx="7711440" cy="10156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75556C-D826-9A40-A2B6-34472E6A0804}"/>
                </a:ext>
              </a:extLst>
            </p:cNvPr>
            <p:cNvSpPr/>
            <p:nvPr/>
          </p:nvSpPr>
          <p:spPr bwMode="auto">
            <a:xfrm>
              <a:off x="1107440" y="4358640"/>
              <a:ext cx="3545840" cy="670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charset="-128"/>
                <a:cs typeface="ヒラギノ角ゴ Pro W3" charset="-128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96534A2-FABB-8447-BA2B-CD2E742DC1D7}"/>
                </a:ext>
              </a:extLst>
            </p:cNvPr>
            <p:cNvCxnSpPr/>
            <p:nvPr/>
          </p:nvCxnSpPr>
          <p:spPr bwMode="auto">
            <a:xfrm flipH="1">
              <a:off x="4785360" y="4714240"/>
              <a:ext cx="985520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483625-6AFC-8348-A47D-142D466C28FC}"/>
                </a:ext>
              </a:extLst>
            </p:cNvPr>
            <p:cNvSpPr txBox="1"/>
            <p:nvPr/>
          </p:nvSpPr>
          <p:spPr>
            <a:xfrm>
              <a:off x="5770880" y="4324294"/>
              <a:ext cx="3048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Optional metadata: in RAxML the command is printed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D5C7F17-85CE-5A45-BEB0-283527E1D409}"/>
              </a:ext>
            </a:extLst>
          </p:cNvPr>
          <p:cNvGrpSpPr/>
          <p:nvPr/>
        </p:nvGrpSpPr>
        <p:grpSpPr>
          <a:xfrm>
            <a:off x="1107440" y="5029200"/>
            <a:ext cx="7447280" cy="1010921"/>
            <a:chOff x="1107440" y="5029200"/>
            <a:chExt cx="7447280" cy="101092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9D074B-94EE-F448-AC7B-8B11E0233B11}"/>
                </a:ext>
              </a:extLst>
            </p:cNvPr>
            <p:cNvSpPr/>
            <p:nvPr/>
          </p:nvSpPr>
          <p:spPr bwMode="auto">
            <a:xfrm>
              <a:off x="1107440" y="5029200"/>
              <a:ext cx="3545840" cy="7924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charset="-128"/>
                <a:cs typeface="ヒラギノ角ゴ Pro W3" charset="-128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B8B257C-9A47-8644-A036-C522456A1441}"/>
                </a:ext>
              </a:extLst>
            </p:cNvPr>
            <p:cNvCxnSpPr/>
            <p:nvPr/>
          </p:nvCxnSpPr>
          <p:spPr bwMode="auto">
            <a:xfrm flipH="1">
              <a:off x="4785360" y="5638800"/>
              <a:ext cx="985520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EF7565-2A1E-3C4E-B189-A8416AE3C4A3}"/>
                </a:ext>
              </a:extLst>
            </p:cNvPr>
            <p:cNvSpPr txBox="1"/>
            <p:nvPr/>
          </p:nvSpPr>
          <p:spPr>
            <a:xfrm>
              <a:off x="5770880" y="5332235"/>
              <a:ext cx="27838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Version and field definitions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598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9AF6-544A-554C-BE95-D26BA50C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Full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C2D25-32DA-1D49-8808-3A37E4940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905000"/>
            <a:ext cx="2565400" cy="4114800"/>
          </a:xfrm>
        </p:spPr>
        <p:txBody>
          <a:bodyPr/>
          <a:lstStyle/>
          <a:p>
            <a:r>
              <a:rPr lang="en-GB" dirty="0"/>
              <a:t>313 reference sequences in black. </a:t>
            </a:r>
          </a:p>
          <a:p>
            <a:r>
              <a:rPr lang="en-GB" dirty="0"/>
              <a:t>Placed sequences in red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92477F-82D5-B648-980C-E1B08B97D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550" y="772160"/>
            <a:ext cx="4185477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28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9AF6-544A-554C-BE95-D26BA50C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 tree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CB8CB08-0A35-3745-B287-EA349D23B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81200"/>
            <a:ext cx="3627934" cy="41148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DF9482-48E0-6648-B240-B3F6CF2A95A4}"/>
              </a:ext>
            </a:extLst>
          </p:cNvPr>
          <p:cNvSpPr txBox="1"/>
          <p:nvPr/>
        </p:nvSpPr>
        <p:spPr>
          <a:xfrm>
            <a:off x="5172502" y="2135131"/>
            <a:ext cx="31935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313 full length 18S sequences covering the major branches of the tree of life.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Tree inferred with GTRGAMMA model in RAxML</a:t>
            </a:r>
          </a:p>
        </p:txBody>
      </p:sp>
    </p:spTree>
    <p:extLst>
      <p:ext uri="{BB962C8B-B14F-4D97-AF65-F5344CB8AC3E}">
        <p14:creationId xmlns:p14="http://schemas.microsoft.com/office/powerpoint/2010/main" val="1811585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9AF6-544A-554C-BE95-D26BA50C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 tree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CB8CB08-0A35-3745-B287-EA349D23B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81200"/>
            <a:ext cx="3627934" cy="4114800"/>
          </a:xfrm>
        </p:spPr>
      </p:pic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4CF529EA-22BE-244B-B570-867239CB5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03766" y="1981200"/>
            <a:ext cx="4026086" cy="3660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8EA845E-F6B0-E44E-B0CA-8FFAC2D2F184}"/>
              </a:ext>
            </a:extLst>
          </p:cNvPr>
          <p:cNvSpPr txBox="1">
            <a:spLocks/>
          </p:cNvSpPr>
          <p:nvPr/>
        </p:nvSpPr>
        <p:spPr bwMode="auto">
          <a:xfrm>
            <a:off x="4760226" y="846406"/>
            <a:ext cx="7696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9pPr>
          </a:lstStyle>
          <a:p>
            <a:r>
              <a:rPr lang="en-GB" kern="0" dirty="0" err="1"/>
              <a:t>OsloFjord</a:t>
            </a:r>
            <a:r>
              <a:rPr lang="en-GB" kern="0" dirty="0"/>
              <a:t> OTUs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F8D5C7-5FF3-ED4F-89A4-AFE1640CA166}"/>
              </a:ext>
            </a:extLst>
          </p:cNvPr>
          <p:cNvSpPr txBox="1"/>
          <p:nvPr/>
        </p:nvSpPr>
        <p:spPr>
          <a:xfrm>
            <a:off x="4760226" y="5933440"/>
            <a:ext cx="5074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Gappa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https://github.com/lczech/gappa/wiki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9956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40936-CA4D-6242-BCCB-B9AFB6FCD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3CBABC-B101-0245-A11C-1329C1ACD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080" y="1409700"/>
            <a:ext cx="5754499" cy="4507084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F9A218-0452-0846-AEA3-FF7299EC4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2" y="2490630"/>
            <a:ext cx="3260237" cy="265033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F. </a:t>
            </a:r>
            <a:r>
              <a:rPr lang="en-GB" dirty="0" err="1"/>
              <a:t>Mahé</a:t>
            </a:r>
            <a:r>
              <a:rPr lang="en-GB" dirty="0"/>
              <a:t> et al. (2017)</a:t>
            </a:r>
          </a:p>
          <a:p>
            <a:pPr>
              <a:lnSpc>
                <a:spcPct val="120000"/>
              </a:lnSpc>
            </a:pPr>
            <a:r>
              <a:rPr lang="en-GB" dirty="0"/>
              <a:t>10 567 804 amplicons (V4)</a:t>
            </a:r>
          </a:p>
          <a:p>
            <a:pPr>
              <a:lnSpc>
                <a:spcPct val="120000"/>
              </a:lnSpc>
            </a:pPr>
            <a:r>
              <a:rPr lang="en-GB" dirty="0"/>
              <a:t>Reference tree with 512 full length 18S sequences</a:t>
            </a:r>
          </a:p>
          <a:p>
            <a:pPr>
              <a:lnSpc>
                <a:spcPct val="120000"/>
              </a:lnSpc>
            </a:pPr>
            <a:r>
              <a:rPr lang="en-GB" dirty="0"/>
              <a:t>RAxML backbone tree</a:t>
            </a:r>
          </a:p>
          <a:p>
            <a:pPr>
              <a:lnSpc>
                <a:spcPct val="120000"/>
              </a:lnSpc>
            </a:pPr>
            <a:r>
              <a:rPr lang="en-GB" dirty="0" err="1"/>
              <a:t>PaPaRa</a:t>
            </a:r>
            <a:r>
              <a:rPr lang="en-GB" dirty="0"/>
              <a:t> alignment</a:t>
            </a:r>
          </a:p>
          <a:p>
            <a:pPr>
              <a:lnSpc>
                <a:spcPct val="12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6616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2F55B-C206-EC4F-B5C2-06F2B9801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745FF-A75A-034E-96FF-2F2FC8E69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Get resource and load the environment for the course (as before) </a:t>
            </a:r>
          </a:p>
          <a:p>
            <a:pPr lvl="1">
              <a:lnSpc>
                <a:spcPct val="120000"/>
              </a:lnSpc>
            </a:pPr>
            <a:r>
              <a:rPr lang="en-GB" sz="18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qlogin</a:t>
            </a:r>
            <a:r>
              <a:rPr lang="en-GB" sz="1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--account ln0002k --mem-per-</a:t>
            </a:r>
            <a:r>
              <a:rPr lang="en-GB" sz="18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lang="en-GB" sz="1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=3800</a:t>
            </a:r>
          </a:p>
          <a:p>
            <a:pPr lvl="1">
              <a:lnSpc>
                <a:spcPct val="120000"/>
              </a:lnSpc>
            </a:pPr>
            <a:r>
              <a:rPr lang="en" sz="1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source /cluster/software/BIO9905/</a:t>
            </a:r>
            <a:r>
              <a:rPr lang="en" sz="18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set.source</a:t>
            </a:r>
            <a:endParaRPr lang="en-GB" sz="18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GB" dirty="0"/>
              <a:t>The files are in this folder: </a:t>
            </a:r>
          </a:p>
          <a:p>
            <a:pPr lvl="1">
              <a:lnSpc>
                <a:spcPct val="120000"/>
              </a:lnSpc>
            </a:pPr>
            <a:r>
              <a:rPr lang="pt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pt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</a:t>
            </a:r>
            <a:r>
              <a:rPr lang="pt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pt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pt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/BIO9905MERG1/</a:t>
            </a:r>
            <a:r>
              <a:rPr lang="pt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anderkkr</a:t>
            </a:r>
            <a:r>
              <a:rPr lang="pt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pt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EPA_exercise</a:t>
            </a:r>
            <a:r>
              <a:rPr lang="pt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pt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exercise</a:t>
            </a:r>
            <a:r>
              <a:rPr lang="pt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commands etc. for the exercise are in the file called “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EPA_scripts.txt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Already finished files: 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Reference tree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Alignment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Placement file (*.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jplace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) &lt;- This is the output from EPA</a:t>
            </a:r>
          </a:p>
        </p:txBody>
      </p:sp>
    </p:spTree>
    <p:extLst>
      <p:ext uri="{BB962C8B-B14F-4D97-AF65-F5344CB8AC3E}">
        <p14:creationId xmlns:p14="http://schemas.microsoft.com/office/powerpoint/2010/main" val="3863733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2F55B-C206-EC4F-B5C2-06F2B9801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745FF-A75A-034E-96FF-2F2FC8E69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Some of the processes takes too much time.</a:t>
            </a:r>
          </a:p>
          <a:p>
            <a:pPr>
              <a:lnSpc>
                <a:spcPct val="120000"/>
              </a:lnSpc>
            </a:pPr>
            <a:r>
              <a:rPr lang="en-GB" dirty="0"/>
              <a:t>Therefore some of the results have been made already: </a:t>
            </a:r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The global reference with a selection of 331 full length 18S sequences.</a:t>
            </a:r>
          </a:p>
          <a:p>
            <a:pPr lvl="1">
              <a:lnSpc>
                <a:spcPct val="120000"/>
              </a:lnSpc>
            </a:pPr>
            <a:r>
              <a:rPr lang="en-GB" sz="1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linsi</a:t>
            </a:r>
            <a:r>
              <a:rPr lang="en-GB" sz="1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--thread 16 Global_eukaryote_18S.fasta &gt; Global_eukaryote_18S_mafft.fasta</a:t>
            </a:r>
          </a:p>
          <a:p>
            <a:pPr>
              <a:lnSpc>
                <a:spcPct val="120000"/>
              </a:lnSpc>
            </a:pPr>
            <a:r>
              <a:rPr lang="en-GB" sz="2900" dirty="0" err="1">
                <a:latin typeface="Arial" panose="020B0604020202020204" pitchFamily="34" charset="0"/>
                <a:cs typeface="Arial" panose="020B0604020202020204" pitchFamily="34" charset="0"/>
              </a:rPr>
              <a:t>Ambigoulsy</a:t>
            </a:r>
            <a:r>
              <a:rPr lang="en-GB" sz="2900" dirty="0">
                <a:latin typeface="Arial" panose="020B0604020202020204" pitchFamily="34" charset="0"/>
                <a:cs typeface="Arial" panose="020B0604020202020204" pitchFamily="34" charset="0"/>
              </a:rPr>
              <a:t> aligned positions removed with </a:t>
            </a:r>
            <a:r>
              <a:rPr lang="en-GB" sz="2900" dirty="0" err="1">
                <a:latin typeface="Arial" panose="020B0604020202020204" pitchFamily="34" charset="0"/>
                <a:cs typeface="Arial" panose="020B0604020202020204" pitchFamily="34" charset="0"/>
              </a:rPr>
              <a:t>trimal</a:t>
            </a:r>
            <a:r>
              <a:rPr lang="en-GB" sz="29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lvl="1">
              <a:lnSpc>
                <a:spcPct val="120000"/>
              </a:lnSpc>
            </a:pPr>
            <a:r>
              <a:rPr lang="en-GB" sz="1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trimal</a:t>
            </a:r>
            <a:r>
              <a:rPr lang="en-GB" sz="1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-in Global_eukaryote_18S_mafft.fasta -out Global_eukaryote_18S_mafft_trimal.fasta -</a:t>
            </a:r>
            <a:r>
              <a:rPr lang="en-GB" sz="1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gt</a:t>
            </a:r>
            <a:r>
              <a:rPr lang="en-GB" sz="1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0.3 -</a:t>
            </a:r>
            <a:r>
              <a:rPr lang="en-GB" sz="1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</a:t>
            </a:r>
            <a:r>
              <a:rPr lang="en-GB" sz="1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0.001</a:t>
            </a:r>
          </a:p>
          <a:p>
            <a:pPr>
              <a:lnSpc>
                <a:spcPct val="120000"/>
              </a:lnSpc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RAxML with bootstraps</a:t>
            </a:r>
          </a:p>
          <a:p>
            <a:pPr lvl="1">
              <a:lnSpc>
                <a:spcPct val="120000"/>
              </a:lnSpc>
            </a:pPr>
            <a:r>
              <a:rPr lang="en-GB" sz="1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mpirun</a:t>
            </a:r>
            <a:r>
              <a:rPr lang="en-GB" sz="1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-np 4 raxmlHPC-HYBRID-SSE3 -T 16 -f a -x 666 -m GTRGAMMA -p 666 -# </a:t>
            </a:r>
            <a:r>
              <a:rPr lang="en-GB" sz="1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autoMRE</a:t>
            </a:r>
            <a:r>
              <a:rPr lang="en-GB" sz="1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-s Global_eukaryote_18S_mafft_trimal.fasta -n autoMRE_rapid_"$STR".</a:t>
            </a:r>
            <a:r>
              <a:rPr lang="en-GB" sz="1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</a:t>
            </a:r>
            <a:endParaRPr lang="en-GB" sz="12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GB" dirty="0"/>
              <a:t>Added the shorter (OTUs) to the existing Global alignment</a:t>
            </a:r>
          </a:p>
          <a:p>
            <a:pPr lvl="1">
              <a:lnSpc>
                <a:spcPct val="120000"/>
              </a:lnSpc>
            </a:pPr>
            <a:r>
              <a:rPr lang="en-GB" sz="1600" dirty="0"/>
              <a:t> </a:t>
            </a:r>
            <a:r>
              <a:rPr lang="en-GB" sz="16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mafft</a:t>
            </a:r>
            <a:r>
              <a:rPr lang="en-GB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GB" sz="16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addfragments</a:t>
            </a:r>
            <a:r>
              <a:rPr lang="en-GB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OTUs --reorder --thread -1 </a:t>
            </a:r>
            <a:r>
              <a:rPr lang="en" sz="16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existing_alignment</a:t>
            </a:r>
            <a:r>
              <a:rPr lang="en" sz="1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 Global_eukaryote_18S_mafft_trimal_withOTUs.fasta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Placed the OTUs with RAxML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flag -f v starts EPA</a:t>
            </a:r>
          </a:p>
          <a:p>
            <a:pPr lvl="1">
              <a:lnSpc>
                <a:spcPct val="120000"/>
              </a:lnSpc>
            </a:pPr>
            <a:r>
              <a:rPr lang="en-GB" sz="1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raxmlHPC-PTHREADS-SSE3 -T 16 -f v -s </a:t>
            </a:r>
            <a:r>
              <a:rPr lang="en" sz="1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Global_eukaryote_18S_mafft_trimal_withOTUs.fasta </a:t>
            </a:r>
            <a:r>
              <a:rPr lang="en-GB" sz="1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-t RAxML_bestTree.autoMRE_rapid_Global_eukaryote_18S_mafft_trimal.fasta.phy.tre-m GTRGAMMA -n </a:t>
            </a:r>
            <a:r>
              <a:rPr lang="en-GB" sz="14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EPA_out</a:t>
            </a:r>
            <a:endParaRPr lang="en-GB" sz="1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GB" sz="2900" dirty="0">
                <a:latin typeface="Arial" panose="020B0604020202020204" pitchFamily="34" charset="0"/>
                <a:cs typeface="Arial" panose="020B0604020202020204" pitchFamily="34" charset="0"/>
              </a:rPr>
              <a:t>A version of EPA that is supposed to be much faster than the one implemented in RAxML can be found here </a:t>
            </a:r>
            <a:r>
              <a:rPr lang="nb-NO" sz="3200" dirty="0">
                <a:hlinkClick r:id="rId2"/>
              </a:rPr>
              <a:t>https://github.com/Pbdas/epa-ng</a:t>
            </a:r>
            <a:r>
              <a:rPr lang="nb-NO" sz="3200" dirty="0"/>
              <a:t>. I have note </a:t>
            </a:r>
            <a:r>
              <a:rPr lang="nb-NO" sz="3200" dirty="0" err="1"/>
              <a:t>tested</a:t>
            </a:r>
            <a:r>
              <a:rPr lang="nb-NO" sz="3200" dirty="0"/>
              <a:t> it </a:t>
            </a:r>
            <a:r>
              <a:rPr lang="nb-NO" sz="3200" dirty="0" err="1"/>
              <a:t>yet</a:t>
            </a:r>
            <a:r>
              <a:rPr lang="nb-NO" sz="3200" dirty="0"/>
              <a:t>. </a:t>
            </a:r>
            <a:endParaRPr lang="en-GB" sz="2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272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32B76-46F6-9449-ACCD-F0C2AEE5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: Post processing of EPA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B668D-9385-F44C-8D78-D5BED7A03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Gappa</a:t>
            </a:r>
            <a:endParaRPr lang="en-GB" dirty="0"/>
          </a:p>
          <a:p>
            <a:pPr lvl="1"/>
            <a:r>
              <a:rPr lang="nb-NO" dirty="0">
                <a:hlinkClick r:id="rId2"/>
              </a:rPr>
              <a:t>https://github.com/lczech/gappa/</a:t>
            </a:r>
            <a:endParaRPr lang="nb-NO" dirty="0"/>
          </a:p>
          <a:p>
            <a:pPr lvl="1"/>
            <a:r>
              <a:rPr lang="nb-NO" dirty="0"/>
              <a:t>Reads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jplace</a:t>
            </a:r>
            <a:r>
              <a:rPr lang="nb-NO" dirty="0"/>
              <a:t> file </a:t>
            </a:r>
            <a:r>
              <a:rPr lang="nb-NO" dirty="0" err="1"/>
              <a:t>generated</a:t>
            </a:r>
            <a:r>
              <a:rPr lang="nb-NO" dirty="0"/>
              <a:t> by RAxML an </a:t>
            </a:r>
            <a:r>
              <a:rPr lang="nb-NO" dirty="0" err="1"/>
              <a:t>gives</a:t>
            </a:r>
            <a:r>
              <a:rPr lang="nb-NO" dirty="0"/>
              <a:t> a range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options</a:t>
            </a:r>
            <a:r>
              <a:rPr lang="nb-NO" dirty="0"/>
              <a:t> for post </a:t>
            </a:r>
            <a:r>
              <a:rPr lang="nb-NO" dirty="0" err="1"/>
              <a:t>processing</a:t>
            </a:r>
            <a:r>
              <a:rPr lang="nb-NO" dirty="0"/>
              <a:t>.</a:t>
            </a:r>
            <a:endParaRPr lang="en-GB" dirty="0"/>
          </a:p>
          <a:p>
            <a:pPr lvl="1"/>
            <a:r>
              <a:rPr lang="en-GB" dirty="0"/>
              <a:t>E.g.</a:t>
            </a:r>
          </a:p>
          <a:p>
            <a:pPr lvl="2"/>
            <a:r>
              <a:rPr lang="en-GB" dirty="0"/>
              <a:t>Colour the reference tree based on the number of assigned OTUs (</a:t>
            </a:r>
            <a:r>
              <a:rPr lang="en-GB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gappa</a:t>
            </a:r>
            <a:r>
              <a:rPr lang="en-GB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analyze</a:t>
            </a:r>
            <a:r>
              <a:rPr lang="en-GB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visualize-</a:t>
            </a:r>
            <a:r>
              <a:rPr lang="en-GB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Split the OTUs according to matching clades (</a:t>
            </a:r>
            <a:r>
              <a:rPr lang="en-GB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gappa</a:t>
            </a:r>
            <a:r>
              <a:rPr lang="en-GB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prepare extract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Make a fully resolved tree (</a:t>
            </a:r>
            <a:r>
              <a:rPr lang="en-GB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gappa</a:t>
            </a:r>
            <a:r>
              <a:rPr lang="en-GB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analyze</a:t>
            </a:r>
            <a:r>
              <a:rPr lang="en-GB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graf</a:t>
            </a:r>
            <a:r>
              <a:rPr lang="en-GB" dirty="0"/>
              <a:t>)</a:t>
            </a:r>
          </a:p>
          <a:p>
            <a:pPr lvl="2"/>
            <a:endParaRPr lang="en-GB" dirty="0"/>
          </a:p>
          <a:p>
            <a:pPr lvl="2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82839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5CB99-2BCE-D845-B03F-782541CBF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3" y="818490"/>
            <a:ext cx="7773338" cy="1596177"/>
          </a:xfrm>
        </p:spPr>
        <p:txBody>
          <a:bodyPr>
            <a:normAutofit/>
          </a:bodyPr>
          <a:lstStyle/>
          <a:p>
            <a:r>
              <a:rPr lang="en-GB" dirty="0"/>
              <a:t>EPA - Evolutionary Placement Algorithm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E9CF03-7F41-A344-894A-07820569E45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891280" y="1840221"/>
            <a:ext cx="4922987" cy="2805747"/>
          </a:xfrm>
          <a:ln>
            <a:solidFill>
              <a:schemeClr val="accent1"/>
            </a:solidFill>
          </a:ln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16B17E2-53DF-E845-8AEC-2F93AEEF4BC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4053" y="2414667"/>
            <a:ext cx="3205947" cy="3453139"/>
          </a:xfrm>
        </p:spPr>
        <p:txBody>
          <a:bodyPr wrap="square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EPA developed by the </a:t>
            </a:r>
            <a:r>
              <a:rPr lang="en-US" dirty="0" err="1"/>
              <a:t>Exelixis</a:t>
            </a:r>
            <a:r>
              <a:rPr lang="en-US" dirty="0"/>
              <a:t> lab run by A. </a:t>
            </a:r>
            <a:r>
              <a:rPr lang="en-US" dirty="0" err="1"/>
              <a:t>Stamatakis</a:t>
            </a:r>
            <a:r>
              <a:rPr lang="en-US" dirty="0"/>
              <a:t>; Berger et al. (2011)</a:t>
            </a:r>
          </a:p>
          <a:p>
            <a:pPr>
              <a:lnSpc>
                <a:spcPct val="120000"/>
              </a:lnSpc>
            </a:pPr>
            <a:r>
              <a:rPr lang="en-US" dirty="0"/>
              <a:t>Similar to </a:t>
            </a:r>
            <a:r>
              <a:rPr lang="en-US" i="1" dirty="0" err="1"/>
              <a:t>pplacer</a:t>
            </a:r>
            <a:r>
              <a:rPr lang="en-US" i="1" dirty="0"/>
              <a:t> </a:t>
            </a:r>
            <a:r>
              <a:rPr lang="en-US" dirty="0"/>
              <a:t>published</a:t>
            </a:r>
            <a:r>
              <a:rPr lang="en-US" i="1" dirty="0"/>
              <a:t> by </a:t>
            </a:r>
            <a:r>
              <a:rPr lang="en-US" dirty="0"/>
              <a:t> </a:t>
            </a:r>
            <a:r>
              <a:rPr lang="en-US" dirty="0" err="1"/>
              <a:t>Matsen</a:t>
            </a:r>
            <a:r>
              <a:rPr lang="en-US" dirty="0"/>
              <a:t> et al. (2010)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Jointly they defined the output format of Phylogenetic Placements in 2012  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175A95-AA90-884F-9EED-4159DF92E6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300"/>
          <a:stretch/>
        </p:blipFill>
        <p:spPr>
          <a:xfrm>
            <a:off x="4955684" y="3614906"/>
            <a:ext cx="4188316" cy="24246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522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52DA7-D2B5-3D44-AECA-EC2184E2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824E1-C47C-9945-9C57-5C7DBC455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4085" y="221006"/>
            <a:ext cx="6223506" cy="6635326"/>
          </a:xfrm>
        </p:spPr>
      </p:pic>
    </p:spTree>
    <p:extLst>
      <p:ext uri="{BB962C8B-B14F-4D97-AF65-F5344CB8AC3E}">
        <p14:creationId xmlns:p14="http://schemas.microsoft.com/office/powerpoint/2010/main" val="2278437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73E12-C13E-364D-BFF8-7C075AAF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34228-D3E7-764A-BD25-F7CA4B88B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for </a:t>
            </a:r>
            <a:r>
              <a:rPr lang="en" dirty="0" err="1"/>
              <a:t>i</a:t>
            </a:r>
            <a:r>
              <a:rPr lang="en" dirty="0"/>
              <a:t> in *</a:t>
            </a:r>
            <a:r>
              <a:rPr lang="en" dirty="0" err="1"/>
              <a:t>jplace</a:t>
            </a:r>
            <a:r>
              <a:rPr lang="en" dirty="0"/>
              <a:t>; do </a:t>
            </a:r>
            <a:r>
              <a:rPr lang="en" dirty="0" err="1"/>
              <a:t>gappa</a:t>
            </a:r>
            <a:r>
              <a:rPr lang="en" dirty="0"/>
              <a:t> analyze visualize-color --</a:t>
            </a:r>
            <a:r>
              <a:rPr lang="en" dirty="0" err="1"/>
              <a:t>jplace</a:t>
            </a:r>
            <a:r>
              <a:rPr lang="en" dirty="0"/>
              <a:t>-path $</a:t>
            </a:r>
            <a:r>
              <a:rPr lang="en" dirty="0" err="1"/>
              <a:t>i</a:t>
            </a:r>
            <a:r>
              <a:rPr lang="en" dirty="0"/>
              <a:t> --out-</a:t>
            </a:r>
            <a:r>
              <a:rPr lang="en" dirty="0" err="1"/>
              <a:t>dir</a:t>
            </a:r>
            <a:r>
              <a:rPr lang="en" dirty="0"/>
              <a:t> $</a:t>
            </a:r>
            <a:r>
              <a:rPr lang="en" dirty="0" err="1"/>
              <a:t>i.tree</a:t>
            </a:r>
            <a:r>
              <a:rPr lang="en" dirty="0"/>
              <a:t>/ --write-</a:t>
            </a:r>
            <a:r>
              <a:rPr lang="en" dirty="0" err="1"/>
              <a:t>svg</a:t>
            </a:r>
            <a:r>
              <a:rPr lang="en" dirty="0"/>
              <a:t>-tree --write-nexus-tree; done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65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5CB99-2BCE-D845-B03F-782541CBF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3" y="818490"/>
            <a:ext cx="7773338" cy="1596177"/>
          </a:xfrm>
        </p:spPr>
        <p:txBody>
          <a:bodyPr>
            <a:normAutofit/>
          </a:bodyPr>
          <a:lstStyle/>
          <a:p>
            <a:r>
              <a:rPr lang="en-GB" dirty="0"/>
              <a:t>EPA - Evolutionary Placement Algorithm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E9CF03-7F41-A344-894A-07820569E45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891280" y="1840221"/>
            <a:ext cx="4922987" cy="2805747"/>
          </a:xfrm>
          <a:ln>
            <a:solidFill>
              <a:schemeClr val="accent1"/>
            </a:solidFill>
          </a:ln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16B17E2-53DF-E845-8AEC-2F93AEEF4BC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4053" y="2414667"/>
            <a:ext cx="3205947" cy="3453139"/>
          </a:xfrm>
        </p:spPr>
        <p:txBody>
          <a:bodyPr wrap="square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From the </a:t>
            </a:r>
            <a:r>
              <a:rPr lang="en-US" dirty="0" err="1"/>
              <a:t>Exelixis</a:t>
            </a:r>
            <a:r>
              <a:rPr lang="en-US" dirty="0"/>
              <a:t> lab run by A. </a:t>
            </a:r>
            <a:r>
              <a:rPr lang="en-US" dirty="0" err="1"/>
              <a:t>Stamatakis</a:t>
            </a:r>
            <a:r>
              <a:rPr lang="en-US" dirty="0"/>
              <a:t>; Berger (2011)</a:t>
            </a:r>
          </a:p>
          <a:p>
            <a:pPr>
              <a:lnSpc>
                <a:spcPct val="120000"/>
              </a:lnSpc>
            </a:pPr>
            <a:r>
              <a:rPr lang="en-US" dirty="0"/>
              <a:t>Similar to </a:t>
            </a:r>
            <a:r>
              <a:rPr lang="en-US" i="1" dirty="0" err="1"/>
              <a:t>pplacer</a:t>
            </a:r>
            <a:r>
              <a:rPr lang="en-US" dirty="0"/>
              <a:t> (</a:t>
            </a:r>
            <a:r>
              <a:rPr lang="en-US" dirty="0" err="1"/>
              <a:t>Matsen</a:t>
            </a:r>
            <a:r>
              <a:rPr lang="en-US" dirty="0"/>
              <a:t> 2010)</a:t>
            </a:r>
          </a:p>
          <a:p>
            <a:pPr>
              <a:lnSpc>
                <a:spcPct val="120000"/>
              </a:lnSpc>
            </a:pPr>
            <a:r>
              <a:rPr lang="en-US" dirty="0"/>
              <a:t>Jointly they defined the output format of Phylogenetic Placements in 2012 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B59BD-B802-E64B-872A-1DBBF50F7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937" y="3688080"/>
            <a:ext cx="4260303" cy="25690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E0923A-C759-1D44-B8B9-4936BFB5C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065" y="1957802"/>
            <a:ext cx="4148848" cy="4188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5F27CE-1C89-2547-8311-42A7A0BCE789}"/>
              </a:ext>
            </a:extLst>
          </p:cNvPr>
          <p:cNvSpPr txBox="1"/>
          <p:nvPr/>
        </p:nvSpPr>
        <p:spPr>
          <a:xfrm>
            <a:off x="5821682" y="6264381"/>
            <a:ext cx="2377438" cy="262573"/>
          </a:xfrm>
          <a:prstGeom prst="rect">
            <a:avLst/>
          </a:prstGeom>
          <a:noFill/>
        </p:spPr>
        <p:txBody>
          <a:bodyPr wrap="square" rtlCol="0">
            <a:normAutofit fontScale="70000" lnSpcReduction="20000"/>
          </a:bodyPr>
          <a:lstStyle/>
          <a:p>
            <a:r>
              <a:rPr lang="en-GB" dirty="0" err="1"/>
              <a:t>Matsen</a:t>
            </a:r>
            <a:r>
              <a:rPr lang="en-GB" dirty="0"/>
              <a:t> et al. (2012)</a:t>
            </a:r>
          </a:p>
        </p:txBody>
      </p:sp>
    </p:spTree>
    <p:extLst>
      <p:ext uri="{BB962C8B-B14F-4D97-AF65-F5344CB8AC3E}">
        <p14:creationId xmlns:p14="http://schemas.microsoft.com/office/powerpoint/2010/main" val="3840816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EA5D-16A6-F841-A02E-A9493C1DB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Why</a:t>
            </a:r>
            <a:r>
              <a:rPr lang="nb-NO" dirty="0"/>
              <a:t> EPA?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6B412-2ACE-2048-A900-154BA0C46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Taxonomic assignments with BLAST have shortcomings. Especially when the reference database lacks matches for the query sequence.</a:t>
            </a:r>
          </a:p>
          <a:p>
            <a:pPr lvl="1"/>
            <a:r>
              <a:rPr lang="en-US" dirty="0"/>
              <a:t>Uncertainties in blast hits are hard to evaluate.</a:t>
            </a:r>
          </a:p>
          <a:p>
            <a:pPr lvl="1"/>
            <a:r>
              <a:rPr lang="en-US" dirty="0"/>
              <a:t>What does a low identity score mean? </a:t>
            </a:r>
          </a:p>
          <a:p>
            <a:pPr lvl="1"/>
            <a:r>
              <a:rPr lang="en-US" dirty="0"/>
              <a:t>What does a low e-value mean? </a:t>
            </a:r>
          </a:p>
          <a:p>
            <a:pPr lvl="2"/>
            <a:r>
              <a:rPr lang="en-US" dirty="0"/>
              <a:t>Dependent on fragment length and database size.</a:t>
            </a:r>
          </a:p>
          <a:p>
            <a:pPr lvl="1"/>
            <a:r>
              <a:rPr lang="en-US" dirty="0"/>
              <a:t>Is the hit from the database correctly annotated?</a:t>
            </a:r>
          </a:p>
        </p:txBody>
      </p:sp>
    </p:spTree>
    <p:extLst>
      <p:ext uri="{BB962C8B-B14F-4D97-AF65-F5344CB8AC3E}">
        <p14:creationId xmlns:p14="http://schemas.microsoft.com/office/powerpoint/2010/main" val="12820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EA5D-16A6-F841-A02E-A9493C1DB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Why</a:t>
            </a:r>
            <a:r>
              <a:rPr lang="nb-NO" dirty="0"/>
              <a:t> EPA?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6B412-2ACE-2048-A900-154BA0C46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981200"/>
            <a:ext cx="3876040" cy="41148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Phylogeny can be used as an alternative and complementary method to do taxonomic assignment.</a:t>
            </a:r>
          </a:p>
          <a:p>
            <a:pPr>
              <a:lnSpc>
                <a:spcPct val="120000"/>
              </a:lnSpc>
            </a:pPr>
            <a:r>
              <a:rPr lang="en-US" dirty="0"/>
              <a:t>Sequences are placed together based on the evolutionary relationship, not annotations from a database.  </a:t>
            </a:r>
          </a:p>
          <a:p>
            <a:pPr>
              <a:lnSpc>
                <a:spcPct val="120000"/>
              </a:lnSpc>
            </a:pPr>
            <a:r>
              <a:rPr lang="en-US" dirty="0"/>
              <a:t>(if an evolutionary model is used as basis for the phylogenetical tree)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685471-6CA5-814A-82FD-E1F3F6ED7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433" y="751840"/>
            <a:ext cx="2383047" cy="563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E20722-9E5C-1F49-85B1-8A84491480D9}"/>
              </a:ext>
            </a:extLst>
          </p:cNvPr>
          <p:cNvSpPr txBox="1"/>
          <p:nvPr/>
        </p:nvSpPr>
        <p:spPr>
          <a:xfrm>
            <a:off x="5506720" y="6482080"/>
            <a:ext cx="3876040" cy="213360"/>
          </a:xfrm>
          <a:prstGeom prst="rect">
            <a:avLst/>
          </a:prstGeom>
          <a:noFill/>
        </p:spPr>
        <p:txBody>
          <a:bodyPr wrap="square" rtlCol="0">
            <a:normAutofit fontScale="47500" lnSpcReduction="20000"/>
          </a:bodyPr>
          <a:lstStyle/>
          <a:p>
            <a:r>
              <a:rPr lang="en-GB" dirty="0" err="1"/>
              <a:t>Bråte</a:t>
            </a:r>
            <a:r>
              <a:rPr lang="en-GB" dirty="0"/>
              <a:t> et al (2012). ML tree of Marine Alveolates, 18S. </a:t>
            </a:r>
          </a:p>
        </p:txBody>
      </p:sp>
    </p:spTree>
    <p:extLst>
      <p:ext uri="{BB962C8B-B14F-4D97-AF65-F5344CB8AC3E}">
        <p14:creationId xmlns:p14="http://schemas.microsoft.com/office/powerpoint/2010/main" val="386270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EA5D-16A6-F841-A02E-A9493C1DB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Why</a:t>
            </a:r>
            <a:r>
              <a:rPr lang="nb-NO" dirty="0"/>
              <a:t> EPA?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6B412-2ACE-2048-A900-154BA0C46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905000"/>
            <a:ext cx="7696200" cy="4114800"/>
          </a:xfrm>
        </p:spPr>
        <p:txBody>
          <a:bodyPr/>
          <a:lstStyle/>
          <a:p>
            <a:r>
              <a:rPr lang="en-US" dirty="0"/>
              <a:t>Phylogenies from many short sequences are hard to do because:</a:t>
            </a:r>
          </a:p>
        </p:txBody>
      </p:sp>
    </p:spTree>
    <p:extLst>
      <p:ext uri="{BB962C8B-B14F-4D97-AF65-F5344CB8AC3E}">
        <p14:creationId xmlns:p14="http://schemas.microsoft.com/office/powerpoint/2010/main" val="3721399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EA5D-16A6-F841-A02E-A9493C1DB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Why</a:t>
            </a:r>
            <a:r>
              <a:rPr lang="nb-NO" dirty="0"/>
              <a:t> EPA?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6B412-2ACE-2048-A900-154BA0C46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905000"/>
            <a:ext cx="7696200" cy="4114800"/>
          </a:xfrm>
        </p:spPr>
        <p:txBody>
          <a:bodyPr/>
          <a:lstStyle/>
          <a:p>
            <a:r>
              <a:rPr lang="en-US" dirty="0"/>
              <a:t>Phylogenies from many </a:t>
            </a:r>
            <a:r>
              <a:rPr lang="en-US" u="sng" dirty="0">
                <a:solidFill>
                  <a:srgbClr val="FF0000"/>
                </a:solidFill>
              </a:rPr>
              <a:t>short</a:t>
            </a:r>
            <a:r>
              <a:rPr lang="en-US" dirty="0"/>
              <a:t> sequences are hard to do because:</a:t>
            </a:r>
          </a:p>
          <a:p>
            <a:pPr lvl="1"/>
            <a:r>
              <a:rPr lang="en-US" dirty="0"/>
              <a:t>Short sequences in general have low phylogenetic resolution.</a:t>
            </a:r>
          </a:p>
          <a:p>
            <a:pPr lvl="1"/>
            <a:r>
              <a:rPr lang="en-US" dirty="0"/>
              <a:t>Often the short fragment used in amplicon sequencing has particularly low phylogenetical signal since it is chosen because of its variability. </a:t>
            </a:r>
          </a:p>
        </p:txBody>
      </p:sp>
    </p:spTree>
    <p:extLst>
      <p:ext uri="{BB962C8B-B14F-4D97-AF65-F5344CB8AC3E}">
        <p14:creationId xmlns:p14="http://schemas.microsoft.com/office/powerpoint/2010/main" val="333402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EA5D-16A6-F841-A02E-A9493C1DB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Why</a:t>
            </a:r>
            <a:r>
              <a:rPr lang="nb-NO" dirty="0"/>
              <a:t> EPA?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6B412-2ACE-2048-A900-154BA0C46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905000"/>
            <a:ext cx="7696200" cy="311737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Phylogenies from </a:t>
            </a:r>
            <a:r>
              <a:rPr lang="en-US" u="sng" dirty="0">
                <a:solidFill>
                  <a:srgbClr val="FF0000"/>
                </a:solidFill>
              </a:rPr>
              <a:t>many</a:t>
            </a:r>
            <a:r>
              <a:rPr lang="en-US" dirty="0"/>
              <a:t> short sequences are hard to do because:</a:t>
            </a:r>
          </a:p>
          <a:p>
            <a:pPr lvl="1"/>
            <a:r>
              <a:rPr lang="en-US" dirty="0"/>
              <a:t>The possible rearrangements of a fully resolved phylogenetic tree grows exponentially with the number of taxa added. </a:t>
            </a:r>
          </a:p>
          <a:p>
            <a:pPr lvl="1"/>
            <a:r>
              <a:rPr lang="en-US" dirty="0"/>
              <a:t>The number of unrooted trees for </a:t>
            </a:r>
            <a:r>
              <a:rPr lang="en-US" i="1" dirty="0"/>
              <a:t>n</a:t>
            </a:r>
            <a:r>
              <a:rPr lang="en-US" dirty="0"/>
              <a:t> taxa: </a:t>
            </a:r>
            <a:r>
              <a:rPr lang="nb-NO" dirty="0"/>
              <a:t>(2n-5)!/[2</a:t>
            </a:r>
            <a:r>
              <a:rPr lang="nb-NO" baseline="30000" dirty="0"/>
              <a:t>n-3</a:t>
            </a:r>
            <a:r>
              <a:rPr lang="nb-NO" dirty="0"/>
              <a:t>*(n-3)!]</a:t>
            </a:r>
          </a:p>
          <a:p>
            <a:pPr lvl="1"/>
            <a:r>
              <a:rPr lang="en-GB" dirty="0"/>
              <a:t>Number of rooted trees </a:t>
            </a:r>
            <a:r>
              <a:rPr lang="pt" dirty="0"/>
              <a:t>for </a:t>
            </a:r>
            <a:r>
              <a:rPr lang="pt" i="1" dirty="0" err="1"/>
              <a:t>n</a:t>
            </a:r>
            <a:r>
              <a:rPr lang="pt" dirty="0"/>
              <a:t> taxa:  (2n-3)!/[2n-2*(n-2)!]</a:t>
            </a:r>
          </a:p>
          <a:p>
            <a:pPr marL="457200" lvl="1" indent="0">
              <a:buNone/>
            </a:pPr>
            <a:br>
              <a:rPr lang="pt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FF80D3-8061-7440-8CDF-9BFD577F3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432095"/>
              </p:ext>
            </p:extLst>
          </p:nvPr>
        </p:nvGraphicFramePr>
        <p:xfrm>
          <a:off x="1717964" y="4757685"/>
          <a:ext cx="5597236" cy="1729597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373867">
                  <a:extLst>
                    <a:ext uri="{9D8B030D-6E8A-4147-A177-3AD203B41FA5}">
                      <a16:colId xmlns:a16="http://schemas.microsoft.com/office/drawing/2014/main" val="22786553"/>
                    </a:ext>
                  </a:extLst>
                </a:gridCol>
                <a:gridCol w="1872530">
                  <a:extLst>
                    <a:ext uri="{9D8B030D-6E8A-4147-A177-3AD203B41FA5}">
                      <a16:colId xmlns:a16="http://schemas.microsoft.com/office/drawing/2014/main" val="2854032486"/>
                    </a:ext>
                  </a:extLst>
                </a:gridCol>
                <a:gridCol w="2350839">
                  <a:extLst>
                    <a:ext uri="{9D8B030D-6E8A-4147-A177-3AD203B41FA5}">
                      <a16:colId xmlns:a16="http://schemas.microsoft.com/office/drawing/2014/main" val="2636228521"/>
                    </a:ext>
                  </a:extLst>
                </a:gridCol>
              </a:tblGrid>
              <a:tr h="434197">
                <a:tc>
                  <a:txBody>
                    <a:bodyPr/>
                    <a:lstStyle/>
                    <a:p>
                      <a:pPr algn="ctr"/>
                      <a:r>
                        <a:rPr lang="nb-NO" sz="1200"/>
                        <a:t>Number of Taxa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200" dirty="0" err="1"/>
                        <a:t>Number</a:t>
                      </a:r>
                      <a:r>
                        <a:rPr lang="nb-NO" sz="1200" dirty="0"/>
                        <a:t> </a:t>
                      </a:r>
                      <a:r>
                        <a:rPr lang="nb-NO" sz="1200" dirty="0" err="1"/>
                        <a:t>of</a:t>
                      </a:r>
                      <a:r>
                        <a:rPr lang="nb-NO" sz="1200" dirty="0"/>
                        <a:t> </a:t>
                      </a:r>
                      <a:r>
                        <a:rPr lang="nb-NO" sz="1200" dirty="0" err="1"/>
                        <a:t>unrooted</a:t>
                      </a:r>
                      <a:r>
                        <a:rPr lang="nb-NO" sz="1200" dirty="0"/>
                        <a:t> </a:t>
                      </a:r>
                      <a:r>
                        <a:rPr lang="nb-NO" sz="1200" dirty="0" err="1"/>
                        <a:t>trees</a:t>
                      </a:r>
                      <a:endParaRPr lang="nb-NO" sz="1200" dirty="0"/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200" dirty="0" err="1"/>
                        <a:t>Number</a:t>
                      </a:r>
                      <a:r>
                        <a:rPr lang="nb-NO" sz="1200" dirty="0"/>
                        <a:t> </a:t>
                      </a:r>
                      <a:r>
                        <a:rPr lang="nb-NO" sz="1200" dirty="0" err="1"/>
                        <a:t>of</a:t>
                      </a:r>
                      <a:r>
                        <a:rPr lang="nb-NO" sz="1200" dirty="0"/>
                        <a:t> </a:t>
                      </a:r>
                      <a:r>
                        <a:rPr lang="nb-NO" sz="1200" dirty="0" err="1"/>
                        <a:t>rooted</a:t>
                      </a:r>
                      <a:r>
                        <a:rPr lang="nb-NO" sz="1200" dirty="0"/>
                        <a:t> </a:t>
                      </a:r>
                      <a:r>
                        <a:rPr lang="nb-NO" sz="1200" dirty="0" err="1"/>
                        <a:t>trees</a:t>
                      </a:r>
                      <a:endParaRPr lang="nb-NO" sz="1200" dirty="0"/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888306868"/>
                  </a:ext>
                </a:extLst>
              </a:tr>
              <a:tr h="243574">
                <a:tc>
                  <a:txBody>
                    <a:bodyPr/>
                    <a:lstStyle/>
                    <a:p>
                      <a:pPr algn="r"/>
                      <a:r>
                        <a:rPr lang="nb-NO" sz="1200" dirty="0"/>
                        <a:t>3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sz="1200" dirty="0"/>
                        <a:t>1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sz="1200" dirty="0"/>
                        <a:t>3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686874957"/>
                  </a:ext>
                </a:extLst>
              </a:tr>
              <a:tr h="243574">
                <a:tc>
                  <a:txBody>
                    <a:bodyPr/>
                    <a:lstStyle/>
                    <a:p>
                      <a:pPr algn="r"/>
                      <a:r>
                        <a:rPr lang="nb-NO" sz="1200" dirty="0"/>
                        <a:t>5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sz="1200" dirty="0"/>
                        <a:t>15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sz="1200" dirty="0"/>
                        <a:t>105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17257169"/>
                  </a:ext>
                </a:extLst>
              </a:tr>
              <a:tr h="243574">
                <a:tc>
                  <a:txBody>
                    <a:bodyPr/>
                    <a:lstStyle/>
                    <a:p>
                      <a:pPr algn="r"/>
                      <a:r>
                        <a:rPr lang="nb-NO" sz="1200"/>
                        <a:t>10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sz="1200" dirty="0"/>
                        <a:t>2.02*10</a:t>
                      </a:r>
                      <a:r>
                        <a:rPr lang="nb-NO" sz="1200" baseline="30000" dirty="0"/>
                        <a:t>6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sz="1200" dirty="0"/>
                        <a:t>3.45*10</a:t>
                      </a:r>
                      <a:r>
                        <a:rPr lang="nb-NO" sz="1200" baseline="30000" dirty="0"/>
                        <a:t>7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948824979"/>
                  </a:ext>
                </a:extLst>
              </a:tr>
              <a:tr h="243574">
                <a:tc>
                  <a:txBody>
                    <a:bodyPr/>
                    <a:lstStyle/>
                    <a:p>
                      <a:pPr algn="r"/>
                      <a:r>
                        <a:rPr lang="nb-NO" sz="1200" dirty="0"/>
                        <a:t>20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sz="1200" dirty="0"/>
                        <a:t>2.22*10</a:t>
                      </a:r>
                      <a:r>
                        <a:rPr lang="nb-NO" sz="1200" baseline="30000" dirty="0"/>
                        <a:t>20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sz="1200" dirty="0"/>
                        <a:t>8.20*10</a:t>
                      </a:r>
                      <a:r>
                        <a:rPr lang="nb-NO" sz="1200" baseline="30000" dirty="0"/>
                        <a:t>21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326724615"/>
                  </a:ext>
                </a:extLst>
              </a:tr>
              <a:tr h="243574">
                <a:tc>
                  <a:txBody>
                    <a:bodyPr/>
                    <a:lstStyle/>
                    <a:p>
                      <a:pPr algn="r"/>
                      <a:r>
                        <a:rPr lang="nb-NO" sz="1200" dirty="0"/>
                        <a:t>80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dirty="0"/>
                        <a:t>2.18*10</a:t>
                      </a:r>
                      <a:r>
                        <a:rPr lang="nb-NO" sz="1200" baseline="30000" dirty="0"/>
                        <a:t>137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dirty="0"/>
                        <a:t>3.43*10</a:t>
                      </a:r>
                      <a:r>
                        <a:rPr lang="nb-NO" sz="1200" baseline="30000" dirty="0"/>
                        <a:t>139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091988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89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ibv1-eng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ヒラギノ角ゴ Pro W3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ヒラギノ角ゴ Pro W3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presentation_ibv_eng</Template>
  <TotalTime>9166</TotalTime>
  <Words>1666</Words>
  <Application>Microsoft Macintosh PowerPoint</Application>
  <PresentationFormat>On-screen Show (4:3)</PresentationFormat>
  <Paragraphs>222</Paragraphs>
  <Slides>31</Slides>
  <Notes>12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Consolas</vt:lpstr>
      <vt:lpstr>ibv1-eng</vt:lpstr>
      <vt:lpstr>Phylogeny - Evolutionary placement algorithm</vt:lpstr>
      <vt:lpstr>Evolutionary Placement Algorithm </vt:lpstr>
      <vt:lpstr>EPA - Evolutionary Placement Algorithm </vt:lpstr>
      <vt:lpstr>EPA - Evolutionary Placement Algorithm </vt:lpstr>
      <vt:lpstr>Why EPA?</vt:lpstr>
      <vt:lpstr>Why EPA?</vt:lpstr>
      <vt:lpstr>Why EPA?</vt:lpstr>
      <vt:lpstr>Why EPA?</vt:lpstr>
      <vt:lpstr>Why EPA?</vt:lpstr>
      <vt:lpstr>How EPA Works</vt:lpstr>
      <vt:lpstr>How EPA Works</vt:lpstr>
      <vt:lpstr>How EPA Works</vt:lpstr>
      <vt:lpstr>How EPA Works</vt:lpstr>
      <vt:lpstr>How EPA Works</vt:lpstr>
      <vt:lpstr>How EPA Works</vt:lpstr>
      <vt:lpstr>Workflow</vt:lpstr>
      <vt:lpstr>Workflow</vt:lpstr>
      <vt:lpstr>Workflow – Reference tree</vt:lpstr>
      <vt:lpstr>Workflow – Reference tree</vt:lpstr>
      <vt:lpstr>Workflow – Add short sequences to Alignment</vt:lpstr>
      <vt:lpstr>Workflow – Place OTUs </vt:lpstr>
      <vt:lpstr>Output : jplace file</vt:lpstr>
      <vt:lpstr>Full tree</vt:lpstr>
      <vt:lpstr>Reference tree</vt:lpstr>
      <vt:lpstr>Reference tree</vt:lpstr>
      <vt:lpstr>Example</vt:lpstr>
      <vt:lpstr>Exercise</vt:lpstr>
      <vt:lpstr>Exercise</vt:lpstr>
      <vt:lpstr>Exercise : Post processing of EPA results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EPA  Evolutionary Placement Algorithm </dc:title>
  <dc:creator>Anders Krabberod</dc:creator>
  <cp:lastModifiedBy>Anders Krabberod</cp:lastModifiedBy>
  <cp:revision>91</cp:revision>
  <cp:lastPrinted>2019-03-29T13:06:26Z</cp:lastPrinted>
  <dcterms:created xsi:type="dcterms:W3CDTF">2019-03-04T10:06:42Z</dcterms:created>
  <dcterms:modified xsi:type="dcterms:W3CDTF">2020-02-20T10:15:25Z</dcterms:modified>
</cp:coreProperties>
</file>